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75" r:id="rId5"/>
    <p:sldId id="276" r:id="rId6"/>
    <p:sldId id="277" r:id="rId7"/>
    <p:sldId id="266" r:id="rId8"/>
    <p:sldId id="278" r:id="rId9"/>
    <p:sldId id="279" r:id="rId10"/>
    <p:sldId id="280" r:id="rId11"/>
    <p:sldId id="281" r:id="rId12"/>
    <p:sldId id="267" r:id="rId13"/>
    <p:sldId id="290" r:id="rId14"/>
    <p:sldId id="291" r:id="rId15"/>
    <p:sldId id="292" r:id="rId16"/>
    <p:sldId id="293" r:id="rId17"/>
    <p:sldId id="265" r:id="rId18"/>
    <p:sldId id="282" r:id="rId19"/>
    <p:sldId id="283" r:id="rId20"/>
    <p:sldId id="284" r:id="rId21"/>
    <p:sldId id="285" r:id="rId22"/>
    <p:sldId id="271" r:id="rId23"/>
    <p:sldId id="286" r:id="rId24"/>
    <p:sldId id="287" r:id="rId25"/>
    <p:sldId id="288" r:id="rId26"/>
    <p:sldId id="289" r:id="rId27"/>
    <p:sldId id="27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8" autoAdjust="0"/>
    <p:restoredTop sz="94660"/>
  </p:normalViewPr>
  <p:slideViewPr>
    <p:cSldViewPr snapToGrid="0">
      <p:cViewPr>
        <p:scale>
          <a:sx n="59" d="100"/>
          <a:sy n="59" d="100"/>
        </p:scale>
        <p:origin x="988" y="5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1C29E-5CBB-40AB-FF33-289DFE10A0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05CF46-8F44-AB83-E27F-894AAD856B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F748A-1D40-CE5D-23C0-B960CC24E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22A2-874F-4C0D-BFF4-3974A48B5D9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BB854-BF16-B133-F029-241FFA9D2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CDFBA-561B-792C-9535-438369537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C20C-0DEC-4ED2-9EBE-FE0F7AF54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08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E0E4A-73FC-3E0E-C17E-5F550EA86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9974AC-C720-F5F1-E115-88EB833F5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24B93-7B17-A57F-39DC-5AD28F3C6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22A2-874F-4C0D-BFF4-3974A48B5D9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AA817-60D4-5BC0-8EEC-AD20D7D0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DC806-CC0C-5977-6B7C-6EA7BF128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C20C-0DEC-4ED2-9EBE-FE0F7AF54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44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CBEBC1-03A8-D154-B03E-D4895D29E9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7FDC46-682A-B2A6-D0CB-56E6EE854A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56BFD9-E02A-66D7-F8F7-55BEC84C3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22A2-874F-4C0D-BFF4-3974A48B5D9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B3A59-6273-415F-E624-F3FD9B5E8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8A51E-DF43-5C57-346B-D4329D16B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C20C-0DEC-4ED2-9EBE-FE0F7AF54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04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225C7-6C59-B3BF-871E-DB381DDDC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D88EA-E3D7-D3A0-9D03-40595CA2DA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62915-7D01-11C8-B2EF-2AEEA16E6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22A2-874F-4C0D-BFF4-3974A48B5D9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34FA3-78B1-E098-1D4A-E081F72B6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5F0FE-2CEB-AB2A-C9DE-19DC9B167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C20C-0DEC-4ED2-9EBE-FE0F7AF54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97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A24B7-109A-BA70-A2C9-293962619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6F7E1E-146B-1BF1-AEE5-C7E7299E4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3C66C-5C08-FDBD-9EC7-D29F4ACED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22A2-874F-4C0D-BFF4-3974A48B5D9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39B6D-E6F5-2CAC-6B70-087EEA86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D680-E2B1-682F-B5C9-C1DFCD98F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C20C-0DEC-4ED2-9EBE-FE0F7AF54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77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29D77-7F25-D936-3AD0-DAC0E0E22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F18A8-4AA5-9E32-82FF-5ED242E2F1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70A673-7EB5-EDC8-104A-0FD2C06B3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980B6-2855-C84E-C8B1-C2A5ABD1B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22A2-874F-4C0D-BFF4-3974A48B5D9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029FA4-29A4-7358-1DDC-35E4425FA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051420-BBDE-FF27-96FD-126B7426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C20C-0DEC-4ED2-9EBE-FE0F7AF54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581BA-BB2F-1C16-FAE1-D233A1E1B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B15C9-CC4B-D266-99B2-3E403008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78C213-87F2-CB2C-CE24-CEE8A93FD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05EA3-237D-7677-40C8-7981E81852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7685A9-80C7-9D85-17B6-C22D1F2547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FB4DB4-7AB9-45A5-69C2-1D0BFD38F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22A2-874F-4C0D-BFF4-3974A48B5D9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32A950-5255-4017-2B2B-2CD41D0B1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037C2F-88AB-1E11-2F40-F38A459B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C20C-0DEC-4ED2-9EBE-FE0F7AF54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97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F80C4-AEDA-AF7B-D3A8-89839DD83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1E5AC5-CEA3-6B47-E9D5-E63198A85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22A2-874F-4C0D-BFF4-3974A48B5D9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ECE482-1D91-4C6E-FCDD-726ECBEDD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E7C9CB-6EDC-AF58-F752-4F5ED77AC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C20C-0DEC-4ED2-9EBE-FE0F7AF54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59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1ADBB-D337-222F-45A6-3102AEEBF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22A2-874F-4C0D-BFF4-3974A48B5D9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57D775-C3BB-FDD4-3C27-8F4CF6896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88B0E9-A193-8247-56C4-954C4854D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C20C-0DEC-4ED2-9EBE-FE0F7AF54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65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7EA73-84C1-C605-D9E6-8841BBD8F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B4DC2-5153-3ED2-B8E2-63ABA1758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B1B800-5B02-C977-7CCA-FE5A1811D7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A37C22-CB0D-C66B-0FC8-737BA69FF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22A2-874F-4C0D-BFF4-3974A48B5D9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43AB06-A937-3E22-9298-87054FEC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CEBB2-4981-5440-DFC3-37E5CC5E6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C20C-0DEC-4ED2-9EBE-FE0F7AF54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94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B9812-4F0C-39D3-87A9-13C15628B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84D772-D40B-5A7A-16CB-5A8FC520CB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F0620-7392-0ADA-5C1F-958F639A4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F39842-8791-0E91-51F6-52DB85DD6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22A2-874F-4C0D-BFF4-3974A48B5D9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575915-9D83-3B06-415B-A19343DEC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639FF-77BB-D070-B3F7-C5A1AC82A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C20C-0DEC-4ED2-9EBE-FE0F7AF54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12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4BA60A-F333-B123-10D2-64D0E3D5E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6AC769-4949-5C80-DE8D-86DCE7CBF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55CF3-56A1-E56A-6C4D-44EB4D1709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322A2-874F-4C0D-BFF4-3974A48B5D9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0F277-EE8F-C9B0-A434-867D352FFA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FC333-A49E-99EE-9EB7-79F91D473C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7C20C-0DEC-4ED2-9EBE-FE0F7AF54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3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openxmlformats.org/officeDocument/2006/relationships/image" Target="../media/image13.png"/><Relationship Id="rId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" Target="slide19.xml"/><Relationship Id="rId7" Type="http://schemas.openxmlformats.org/officeDocument/2006/relationships/slide" Target="slide2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slide" Target="slide20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4.png"/><Relationship Id="rId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" Target="slide24.xml"/><Relationship Id="rId7" Type="http://schemas.openxmlformats.org/officeDocument/2006/relationships/slide" Target="slide26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slide" Target="slide25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10.xml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C7798-EE90-D894-89DF-6E70C4E15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552" y="814841"/>
            <a:ext cx="10844892" cy="1906587"/>
          </a:xfrm>
        </p:spPr>
        <p:txBody>
          <a:bodyPr>
            <a:noAutofit/>
          </a:bodyPr>
          <a:lstStyle/>
          <a:p>
            <a:r>
              <a:rPr lang="en-US" b="1" dirty="0">
                <a:latin typeface="Felix Titling" panose="04060505060202020A04" pitchFamily="82" charset="0"/>
              </a:rPr>
              <a:t>Would you survive as a medieval European  woman?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75FFEE-3DD6-54A9-C722-CF8858F90C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31" t="43363" r="26108" b="11420"/>
          <a:stretch/>
        </p:blipFill>
        <p:spPr>
          <a:xfrm>
            <a:off x="2642811" y="2721428"/>
            <a:ext cx="6906373" cy="401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13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70D418-601B-16A5-6E30-827D1B24566D}"/>
              </a:ext>
            </a:extLst>
          </p:cNvPr>
          <p:cNvSpPr txBox="1"/>
          <p:nvPr/>
        </p:nvSpPr>
        <p:spPr>
          <a:xfrm>
            <a:off x="479423" y="209550"/>
            <a:ext cx="11264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You have to make dinner for your family. What are you going to prepare?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6F19FD6-A4FF-4D86-85AA-AD5FD7C8AF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336284"/>
              </p:ext>
            </p:extLst>
          </p:nvPr>
        </p:nvGraphicFramePr>
        <p:xfrm>
          <a:off x="463549" y="1225440"/>
          <a:ext cx="11264902" cy="5410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32451">
                  <a:extLst>
                    <a:ext uri="{9D8B030D-6E8A-4147-A177-3AD203B41FA5}">
                      <a16:colId xmlns:a16="http://schemas.microsoft.com/office/drawing/2014/main" val="153102050"/>
                    </a:ext>
                  </a:extLst>
                </a:gridCol>
                <a:gridCol w="5632451">
                  <a:extLst>
                    <a:ext uri="{9D8B030D-6E8A-4147-A177-3AD203B41FA5}">
                      <a16:colId xmlns:a16="http://schemas.microsoft.com/office/drawing/2014/main" val="638582210"/>
                    </a:ext>
                  </a:extLst>
                </a:gridCol>
              </a:tblGrid>
              <a:tr h="270510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Beef stew and bread</a:t>
                      </a:r>
                    </a:p>
                    <a:p>
                      <a:pPr algn="ctr"/>
                      <a:endParaRPr lang="en-US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Variety of vegetables, meat, fruit, cheese, and spices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552126"/>
                  </a:ext>
                </a:extLst>
              </a:tr>
              <a:tr h="270510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Potatoes have not yet been discovered as they are from the Americas. Your family is confused and refused to eat the dinner. They are now scared of you. </a:t>
                      </a:r>
                    </a:p>
                    <a:p>
                      <a:endParaRPr lang="en-US" sz="24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40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 points</a:t>
                      </a:r>
                    </a:p>
                    <a:p>
                      <a:pPr algn="ctr"/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Cabbage stew and bread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49981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A080103-6534-007C-4946-25A5BD05B8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625" t="26667" r="3802" b="41166"/>
          <a:stretch/>
        </p:blipFill>
        <p:spPr>
          <a:xfrm>
            <a:off x="804715" y="1676400"/>
            <a:ext cx="4997371" cy="21248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D16495-2565-877B-D6AA-CBE1EE350B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660" t="26783" r="3795" b="38430"/>
          <a:stretch/>
        </p:blipFill>
        <p:spPr>
          <a:xfrm>
            <a:off x="6952490" y="2005214"/>
            <a:ext cx="4073053" cy="17960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4BFBA2-4FC1-1C02-C95F-C6CBA865C7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344" t="28500" r="5500" b="36857"/>
          <a:stretch/>
        </p:blipFill>
        <p:spPr>
          <a:xfrm>
            <a:off x="7235824" y="4399772"/>
            <a:ext cx="3506387" cy="21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22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70D418-601B-16A5-6E30-827D1B24566D}"/>
              </a:ext>
            </a:extLst>
          </p:cNvPr>
          <p:cNvSpPr txBox="1"/>
          <p:nvPr/>
        </p:nvSpPr>
        <p:spPr>
          <a:xfrm>
            <a:off x="479423" y="209550"/>
            <a:ext cx="11264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You have to make dinner for your family. What are you going to prepare?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6F19FD6-A4FF-4D86-85AA-AD5FD7C8AF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417935"/>
              </p:ext>
            </p:extLst>
          </p:nvPr>
        </p:nvGraphicFramePr>
        <p:xfrm>
          <a:off x="463549" y="1225440"/>
          <a:ext cx="11264902" cy="5410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32451">
                  <a:extLst>
                    <a:ext uri="{9D8B030D-6E8A-4147-A177-3AD203B41FA5}">
                      <a16:colId xmlns:a16="http://schemas.microsoft.com/office/drawing/2014/main" val="153102050"/>
                    </a:ext>
                  </a:extLst>
                </a:gridCol>
                <a:gridCol w="5632451">
                  <a:extLst>
                    <a:ext uri="{9D8B030D-6E8A-4147-A177-3AD203B41FA5}">
                      <a16:colId xmlns:a16="http://schemas.microsoft.com/office/drawing/2014/main" val="638582210"/>
                    </a:ext>
                  </a:extLst>
                </a:gridCol>
              </a:tblGrid>
              <a:tr h="270510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Beef stew and bread</a:t>
                      </a:r>
                    </a:p>
                    <a:p>
                      <a:pPr algn="ctr"/>
                      <a:endParaRPr lang="en-US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Variety of vegetables, meat, fruit, cheese, and spices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552126"/>
                  </a:ext>
                </a:extLst>
              </a:tr>
              <a:tr h="270510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Potato stew 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Your parents rewarded you for making such a good meal and saving money. </a:t>
                      </a:r>
                    </a:p>
                    <a:p>
                      <a:endParaRPr lang="en-US" sz="32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32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+10 points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49981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A080103-6534-007C-4946-25A5BD05B8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625" t="26667" r="3802" b="41166"/>
          <a:stretch/>
        </p:blipFill>
        <p:spPr>
          <a:xfrm>
            <a:off x="804715" y="1676400"/>
            <a:ext cx="4997371" cy="21248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685CF7-9211-F48D-5E27-BF3775E95C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25" t="28666" r="6156" b="28333"/>
          <a:stretch/>
        </p:blipFill>
        <p:spPr>
          <a:xfrm>
            <a:off x="3276600" y="4417262"/>
            <a:ext cx="2632710" cy="2116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EAB04D-074D-E2A5-E02F-905726E65E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000" t="33667" r="8344" b="29333"/>
          <a:stretch/>
        </p:blipFill>
        <p:spPr>
          <a:xfrm>
            <a:off x="804715" y="4621506"/>
            <a:ext cx="2252940" cy="15842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D16495-2565-877B-D6AA-CBE1EE350B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660" t="26783" r="3795" b="38430"/>
          <a:stretch/>
        </p:blipFill>
        <p:spPr>
          <a:xfrm>
            <a:off x="6932404" y="2005214"/>
            <a:ext cx="4073053" cy="179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5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70D418-601B-16A5-6E30-827D1B24566D}"/>
              </a:ext>
            </a:extLst>
          </p:cNvPr>
          <p:cNvSpPr txBox="1"/>
          <p:nvPr/>
        </p:nvSpPr>
        <p:spPr>
          <a:xfrm>
            <a:off x="463549" y="135977"/>
            <a:ext cx="11264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Your neighbor has a high fever. With several villagers, you gather at her house. What are you doing?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0F46A4E-97FE-0621-1DD6-105EBA1BEE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739562"/>
              </p:ext>
            </p:extLst>
          </p:nvPr>
        </p:nvGraphicFramePr>
        <p:xfrm>
          <a:off x="463549" y="1225440"/>
          <a:ext cx="11264902" cy="5410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32451">
                  <a:extLst>
                    <a:ext uri="{9D8B030D-6E8A-4147-A177-3AD203B41FA5}">
                      <a16:colId xmlns:a16="http://schemas.microsoft.com/office/drawing/2014/main" val="153102050"/>
                    </a:ext>
                  </a:extLst>
                </a:gridCol>
                <a:gridCol w="5632451">
                  <a:extLst>
                    <a:ext uri="{9D8B030D-6E8A-4147-A177-3AD203B41FA5}">
                      <a16:colId xmlns:a16="http://schemas.microsoft.com/office/drawing/2014/main" val="638582210"/>
                    </a:ext>
                  </a:extLst>
                </a:gridCol>
              </a:tblGrid>
              <a:tr h="27051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 do nothing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Propose that everyone pray to heal her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552126"/>
                  </a:ext>
                </a:extLst>
              </a:tr>
              <a:tr h="27051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 get her a blood-letting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Prepare an infusion with herbs that you know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499818"/>
                  </a:ext>
                </a:extLst>
              </a:tr>
            </a:tbl>
          </a:graphicData>
        </a:graphic>
      </p:graphicFrame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B5843818-4451-4813-337B-F647670D34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89" t="19683" r="12500" b="17869"/>
          <a:stretch/>
        </p:blipFill>
        <p:spPr>
          <a:xfrm>
            <a:off x="1806124" y="4386943"/>
            <a:ext cx="2906486" cy="2142532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FF4BAD14-8AF3-A379-C86B-712B44FB0B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06" t="17869" r="41161" b="16667"/>
          <a:stretch/>
        </p:blipFill>
        <p:spPr>
          <a:xfrm>
            <a:off x="7543799" y="1724397"/>
            <a:ext cx="2667001" cy="2063832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2C9DE261-E90A-2421-BA49-0C2925E83F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839" t="22699" r="7604" b="27619"/>
          <a:stretch/>
        </p:blipFill>
        <p:spPr>
          <a:xfrm>
            <a:off x="7479391" y="4735644"/>
            <a:ext cx="2795816" cy="1793831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56FC5-614C-0D41-2D8B-587BD6A053F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665" t="25144" r="7604" b="24127"/>
          <a:stretch/>
        </p:blipFill>
        <p:spPr>
          <a:xfrm>
            <a:off x="1806125" y="1724397"/>
            <a:ext cx="2906485" cy="194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58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70D418-601B-16A5-6E30-827D1B24566D}"/>
              </a:ext>
            </a:extLst>
          </p:cNvPr>
          <p:cNvSpPr txBox="1"/>
          <p:nvPr/>
        </p:nvSpPr>
        <p:spPr>
          <a:xfrm>
            <a:off x="463549" y="135977"/>
            <a:ext cx="11264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Your neighbor has a high fever. With several villagers, you gather at her house. What are you doing?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0F46A4E-97FE-0621-1DD6-105EBA1BEE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08548"/>
              </p:ext>
            </p:extLst>
          </p:nvPr>
        </p:nvGraphicFramePr>
        <p:xfrm>
          <a:off x="463549" y="1225440"/>
          <a:ext cx="11264902" cy="5410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32451">
                  <a:extLst>
                    <a:ext uri="{9D8B030D-6E8A-4147-A177-3AD203B41FA5}">
                      <a16:colId xmlns:a16="http://schemas.microsoft.com/office/drawing/2014/main" val="153102050"/>
                    </a:ext>
                  </a:extLst>
                </a:gridCol>
                <a:gridCol w="5632451">
                  <a:extLst>
                    <a:ext uri="{9D8B030D-6E8A-4147-A177-3AD203B41FA5}">
                      <a16:colId xmlns:a16="http://schemas.microsoft.com/office/drawing/2014/main" val="638582210"/>
                    </a:ext>
                  </a:extLst>
                </a:gridCol>
              </a:tblGrid>
              <a:tr h="2705100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Good choice, nothing happened.</a:t>
                      </a:r>
                    </a:p>
                    <a:p>
                      <a:endParaRPr lang="en-US" sz="36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36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+5 points</a:t>
                      </a:r>
                    </a:p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Propose that everyone pray to heal her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552126"/>
                  </a:ext>
                </a:extLst>
              </a:tr>
              <a:tr h="27051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 get her a blood-letting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Prepare an infusion with herbs that you know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49981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5843818-4451-4813-337B-F647670D34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89" t="19683" r="12500" b="17869"/>
          <a:stretch/>
        </p:blipFill>
        <p:spPr>
          <a:xfrm>
            <a:off x="1806124" y="4386943"/>
            <a:ext cx="2906486" cy="21425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4BAD14-8AF3-A379-C86B-712B44FB0B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06" t="17869" r="41161" b="16667"/>
          <a:stretch/>
        </p:blipFill>
        <p:spPr>
          <a:xfrm>
            <a:off x="7543799" y="1724397"/>
            <a:ext cx="2667001" cy="20638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9DE261-E90A-2421-BA49-0C2925E83F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839" t="22699" r="7604" b="27619"/>
          <a:stretch/>
        </p:blipFill>
        <p:spPr>
          <a:xfrm>
            <a:off x="7479391" y="4735644"/>
            <a:ext cx="2795816" cy="179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24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70D418-601B-16A5-6E30-827D1B24566D}"/>
              </a:ext>
            </a:extLst>
          </p:cNvPr>
          <p:cNvSpPr txBox="1"/>
          <p:nvPr/>
        </p:nvSpPr>
        <p:spPr>
          <a:xfrm>
            <a:off x="463549" y="135977"/>
            <a:ext cx="11264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Your neighbor has a high fever. With several villagers, you gather at her house. What are you doing?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0F46A4E-97FE-0621-1DD6-105EBA1BEE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67825"/>
              </p:ext>
            </p:extLst>
          </p:nvPr>
        </p:nvGraphicFramePr>
        <p:xfrm>
          <a:off x="463549" y="1225440"/>
          <a:ext cx="11264902" cy="5410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32451">
                  <a:extLst>
                    <a:ext uri="{9D8B030D-6E8A-4147-A177-3AD203B41FA5}">
                      <a16:colId xmlns:a16="http://schemas.microsoft.com/office/drawing/2014/main" val="153102050"/>
                    </a:ext>
                  </a:extLst>
                </a:gridCol>
                <a:gridCol w="5632451">
                  <a:extLst>
                    <a:ext uri="{9D8B030D-6E8A-4147-A177-3AD203B41FA5}">
                      <a16:colId xmlns:a16="http://schemas.microsoft.com/office/drawing/2014/main" val="638582210"/>
                    </a:ext>
                  </a:extLst>
                </a:gridCol>
              </a:tblGrid>
              <a:tr h="27051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 do nothing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Everyone has rewarded you for being so faithful. The rumor goes around and may attract a potential suitor. </a:t>
                      </a:r>
                    </a:p>
                    <a:p>
                      <a:endParaRPr lang="en-US" sz="26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+10 points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552126"/>
                  </a:ext>
                </a:extLst>
              </a:tr>
              <a:tr h="27051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 get her a blood-letting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Prepare an infusion with herbs that you know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49981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5843818-4451-4813-337B-F647670D34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89" t="19683" r="12500" b="17869"/>
          <a:stretch/>
        </p:blipFill>
        <p:spPr>
          <a:xfrm>
            <a:off x="1806124" y="4386943"/>
            <a:ext cx="2906486" cy="21425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9DE261-E90A-2421-BA49-0C2925E83F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39" t="22699" r="7604" b="27619"/>
          <a:stretch/>
        </p:blipFill>
        <p:spPr>
          <a:xfrm>
            <a:off x="7479391" y="4735644"/>
            <a:ext cx="2795816" cy="17938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856FC5-614C-0D41-2D8B-587BD6A053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665" t="25144" r="7604" b="24127"/>
          <a:stretch/>
        </p:blipFill>
        <p:spPr>
          <a:xfrm>
            <a:off x="1806125" y="1724397"/>
            <a:ext cx="2906485" cy="194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62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70D418-601B-16A5-6E30-827D1B24566D}"/>
              </a:ext>
            </a:extLst>
          </p:cNvPr>
          <p:cNvSpPr txBox="1"/>
          <p:nvPr/>
        </p:nvSpPr>
        <p:spPr>
          <a:xfrm>
            <a:off x="463549" y="135977"/>
            <a:ext cx="11264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Your neighbor has a high fever. With several villagers, you gather at her house. What are you doing?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0F46A4E-97FE-0621-1DD6-105EBA1BEE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247285"/>
              </p:ext>
            </p:extLst>
          </p:nvPr>
        </p:nvGraphicFramePr>
        <p:xfrm>
          <a:off x="463549" y="1225440"/>
          <a:ext cx="11264902" cy="5410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32451">
                  <a:extLst>
                    <a:ext uri="{9D8B030D-6E8A-4147-A177-3AD203B41FA5}">
                      <a16:colId xmlns:a16="http://schemas.microsoft.com/office/drawing/2014/main" val="153102050"/>
                    </a:ext>
                  </a:extLst>
                </a:gridCol>
                <a:gridCol w="5632451">
                  <a:extLst>
                    <a:ext uri="{9D8B030D-6E8A-4147-A177-3AD203B41FA5}">
                      <a16:colId xmlns:a16="http://schemas.microsoft.com/office/drawing/2014/main" val="638582210"/>
                    </a:ext>
                  </a:extLst>
                </a:gridCol>
              </a:tblGrid>
              <a:tr h="27051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 do nothing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Propose that everyone pray to heal her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552126"/>
                  </a:ext>
                </a:extLst>
              </a:tr>
              <a:tr h="2705100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Get scolded because women can’t do “medical procedures”</a:t>
                      </a:r>
                    </a:p>
                    <a:p>
                      <a:endParaRPr lang="en-US" sz="32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320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 points</a:t>
                      </a:r>
                    </a:p>
                    <a:p>
                      <a:endParaRPr lang="en-US" sz="25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Prepare an infusion with herbs that you know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49981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F4BAD14-8AF3-A379-C86B-712B44FB0B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06" t="17869" r="41161" b="16667"/>
          <a:stretch/>
        </p:blipFill>
        <p:spPr>
          <a:xfrm>
            <a:off x="7543799" y="1724397"/>
            <a:ext cx="2667001" cy="20638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9DE261-E90A-2421-BA49-0C2925E83F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39" t="22699" r="7604" b="27619"/>
          <a:stretch/>
        </p:blipFill>
        <p:spPr>
          <a:xfrm>
            <a:off x="7479391" y="4735644"/>
            <a:ext cx="2795816" cy="17938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856FC5-614C-0D41-2D8B-587BD6A053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665" t="25144" r="7604" b="24127"/>
          <a:stretch/>
        </p:blipFill>
        <p:spPr>
          <a:xfrm>
            <a:off x="1806125" y="1724397"/>
            <a:ext cx="2906485" cy="194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41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70D418-601B-16A5-6E30-827D1B24566D}"/>
              </a:ext>
            </a:extLst>
          </p:cNvPr>
          <p:cNvSpPr txBox="1"/>
          <p:nvPr/>
        </p:nvSpPr>
        <p:spPr>
          <a:xfrm>
            <a:off x="463549" y="135977"/>
            <a:ext cx="11264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Your neighbor has a high fever. With several villagers, you gather at her house. What are you doing?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0F46A4E-97FE-0621-1DD6-105EBA1BEE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416328"/>
              </p:ext>
            </p:extLst>
          </p:nvPr>
        </p:nvGraphicFramePr>
        <p:xfrm>
          <a:off x="463549" y="1225440"/>
          <a:ext cx="11264902" cy="5410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32451">
                  <a:extLst>
                    <a:ext uri="{9D8B030D-6E8A-4147-A177-3AD203B41FA5}">
                      <a16:colId xmlns:a16="http://schemas.microsoft.com/office/drawing/2014/main" val="153102050"/>
                    </a:ext>
                  </a:extLst>
                </a:gridCol>
                <a:gridCol w="5632451">
                  <a:extLst>
                    <a:ext uri="{9D8B030D-6E8A-4147-A177-3AD203B41FA5}">
                      <a16:colId xmlns:a16="http://schemas.microsoft.com/office/drawing/2014/main" val="638582210"/>
                    </a:ext>
                  </a:extLst>
                </a:gridCol>
              </a:tblGrid>
              <a:tr h="27051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 do nothing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Propose that everyone pray to heal her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552126"/>
                  </a:ext>
                </a:extLst>
              </a:tr>
              <a:tr h="27051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 get her a blood-letting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lady heals and when you explain that it was the infusion, everyone is skeptical and are convinced that you are a witch.</a:t>
                      </a:r>
                    </a:p>
                    <a:p>
                      <a:endParaRPr lang="en-US" sz="28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 points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49981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5843818-4451-4813-337B-F647670D34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89" t="19683" r="12500" b="17869"/>
          <a:stretch/>
        </p:blipFill>
        <p:spPr>
          <a:xfrm>
            <a:off x="1806124" y="4386943"/>
            <a:ext cx="2906486" cy="21425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4BAD14-8AF3-A379-C86B-712B44FB0B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06" t="17869" r="41161" b="16667"/>
          <a:stretch/>
        </p:blipFill>
        <p:spPr>
          <a:xfrm>
            <a:off x="7543799" y="1724397"/>
            <a:ext cx="2667001" cy="20638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856FC5-614C-0D41-2D8B-587BD6A053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665" t="25144" r="7604" b="24127"/>
          <a:stretch/>
        </p:blipFill>
        <p:spPr>
          <a:xfrm>
            <a:off x="1806125" y="1724397"/>
            <a:ext cx="2906485" cy="194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25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70D418-601B-16A5-6E30-827D1B24566D}"/>
              </a:ext>
            </a:extLst>
          </p:cNvPr>
          <p:cNvSpPr txBox="1"/>
          <p:nvPr/>
        </p:nvSpPr>
        <p:spPr>
          <a:xfrm>
            <a:off x="463549" y="51460"/>
            <a:ext cx="11264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It’s your 16</a:t>
            </a: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birthday and your parents are tired of supporting you! Fortunately, you are quite beautiful. Pick your husband. 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BA5FECBE-542A-BF2D-E1FE-62B6172DD1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087802"/>
              </p:ext>
            </p:extLst>
          </p:nvPr>
        </p:nvGraphicFramePr>
        <p:xfrm>
          <a:off x="84068" y="1089163"/>
          <a:ext cx="11848044" cy="563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62011">
                  <a:extLst>
                    <a:ext uri="{9D8B030D-6E8A-4147-A177-3AD203B41FA5}">
                      <a16:colId xmlns:a16="http://schemas.microsoft.com/office/drawing/2014/main" val="3160374957"/>
                    </a:ext>
                  </a:extLst>
                </a:gridCol>
                <a:gridCol w="2962011">
                  <a:extLst>
                    <a:ext uri="{9D8B030D-6E8A-4147-A177-3AD203B41FA5}">
                      <a16:colId xmlns:a16="http://schemas.microsoft.com/office/drawing/2014/main" val="1345288235"/>
                    </a:ext>
                  </a:extLst>
                </a:gridCol>
                <a:gridCol w="2962011">
                  <a:extLst>
                    <a:ext uri="{9D8B030D-6E8A-4147-A177-3AD203B41FA5}">
                      <a16:colId xmlns:a16="http://schemas.microsoft.com/office/drawing/2014/main" val="2492000858"/>
                    </a:ext>
                  </a:extLst>
                </a:gridCol>
                <a:gridCol w="2962011">
                  <a:extLst>
                    <a:ext uri="{9D8B030D-6E8A-4147-A177-3AD203B41FA5}">
                      <a16:colId xmlns:a16="http://schemas.microsoft.com/office/drawing/2014/main" val="2020697129"/>
                    </a:ext>
                  </a:extLst>
                </a:gridCol>
              </a:tblGrid>
              <a:tr h="5638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The handsome, charming, and rich Muslim merchant from the C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ó</a:t>
                      </a:r>
                      <a:r>
                        <a:rPr lang="en-US" sz="2800" b="0" dirty="0"/>
                        <a:t>r</a:t>
                      </a:r>
                      <a:r>
                        <a:rPr lang="en-US" sz="2800" dirty="0"/>
                        <a:t>doba, Ali. </a:t>
                      </a:r>
                    </a:p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Thomas, the 35-year-old widower, peasant farmer, and local town drunk who has offered to pay your father’s marriage fine (merchet) to the lord of the manor. 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Sir William, the noble knight. 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It doesn’t matter. The lord of the manor has already set up an involuntary marriage. 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817108"/>
                  </a:ext>
                </a:extLst>
              </a:tr>
            </a:tbl>
          </a:graphicData>
        </a:graphic>
      </p:graphicFrame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9E4321C-DD5C-AE73-4814-5807AB89EA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43" t="16348" r="23174" b="8290"/>
          <a:stretch/>
        </p:blipFill>
        <p:spPr>
          <a:xfrm>
            <a:off x="463549" y="3347496"/>
            <a:ext cx="2229964" cy="3228231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EC4DBECF-6EF0-3E4C-3625-C49804CAF7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130" t="25275" r="23109" b="13275"/>
          <a:stretch/>
        </p:blipFill>
        <p:spPr>
          <a:xfrm>
            <a:off x="3835633" y="4118775"/>
            <a:ext cx="1380421" cy="2528700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7C49982D-E365-CD3C-363D-27483DD991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753" t="21103" r="20956" b="11883"/>
          <a:stretch/>
        </p:blipFill>
        <p:spPr>
          <a:xfrm>
            <a:off x="6445078" y="2222390"/>
            <a:ext cx="2040918" cy="4206240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F7B1CCA9-2227-925C-27EE-AD27F22AFC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152" t="24812" r="8435" b="8058"/>
          <a:stretch/>
        </p:blipFill>
        <p:spPr>
          <a:xfrm>
            <a:off x="9054523" y="4234543"/>
            <a:ext cx="2760553" cy="241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325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70D418-601B-16A5-6E30-827D1B24566D}"/>
              </a:ext>
            </a:extLst>
          </p:cNvPr>
          <p:cNvSpPr txBox="1"/>
          <p:nvPr/>
        </p:nvSpPr>
        <p:spPr>
          <a:xfrm>
            <a:off x="463549" y="51460"/>
            <a:ext cx="11264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It’s your 16</a:t>
            </a: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birthday and your parents are tired of supporting you! Fortunately, you are quite beautiful. Pick your husband. 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BA5FECBE-542A-BF2D-E1FE-62B6172DD1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50198"/>
              </p:ext>
            </p:extLst>
          </p:nvPr>
        </p:nvGraphicFramePr>
        <p:xfrm>
          <a:off x="84068" y="1089163"/>
          <a:ext cx="11848044" cy="563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62011">
                  <a:extLst>
                    <a:ext uri="{9D8B030D-6E8A-4147-A177-3AD203B41FA5}">
                      <a16:colId xmlns:a16="http://schemas.microsoft.com/office/drawing/2014/main" val="3160374957"/>
                    </a:ext>
                  </a:extLst>
                </a:gridCol>
                <a:gridCol w="2962011">
                  <a:extLst>
                    <a:ext uri="{9D8B030D-6E8A-4147-A177-3AD203B41FA5}">
                      <a16:colId xmlns:a16="http://schemas.microsoft.com/office/drawing/2014/main" val="1345288235"/>
                    </a:ext>
                  </a:extLst>
                </a:gridCol>
                <a:gridCol w="2962011">
                  <a:extLst>
                    <a:ext uri="{9D8B030D-6E8A-4147-A177-3AD203B41FA5}">
                      <a16:colId xmlns:a16="http://schemas.microsoft.com/office/drawing/2014/main" val="2492000858"/>
                    </a:ext>
                  </a:extLst>
                </a:gridCol>
                <a:gridCol w="2962011">
                  <a:extLst>
                    <a:ext uri="{9D8B030D-6E8A-4147-A177-3AD203B41FA5}">
                      <a16:colId xmlns:a16="http://schemas.microsoft.com/office/drawing/2014/main" val="2020697129"/>
                    </a:ext>
                  </a:extLst>
                </a:gridCol>
              </a:tblGrid>
              <a:tr h="5638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He is NOT Catholic! You are quickly labeled a heretic and shunned by all European society.  </a:t>
                      </a:r>
                    </a:p>
                    <a:p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-10 points</a:t>
                      </a:r>
                    </a:p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Thomas, the 40-year-old widower, peasant farmer, and local town drunk who has offered to pay your father’s marriage fine (merchet) to the lord of the manor. 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Sir William, the noble knight. 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It doesn’t matter. The lord of the manor has already set up an involuntary marriage. 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8171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C4DBECF-6EF0-3E4C-3625-C49804CAF7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130" t="25275" r="23109" b="13275"/>
          <a:stretch/>
        </p:blipFill>
        <p:spPr>
          <a:xfrm>
            <a:off x="3835633" y="4118775"/>
            <a:ext cx="1380421" cy="2528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49982D-E365-CD3C-363D-27483DD991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53" t="21103" r="20956" b="11883"/>
          <a:stretch/>
        </p:blipFill>
        <p:spPr>
          <a:xfrm>
            <a:off x="6445078" y="2222390"/>
            <a:ext cx="2040918" cy="42062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B1CCA9-2227-925C-27EE-AD27F22AFC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152" t="24812" r="8435" b="8058"/>
          <a:stretch/>
        </p:blipFill>
        <p:spPr>
          <a:xfrm>
            <a:off x="9054523" y="4245022"/>
            <a:ext cx="2760553" cy="240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24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70D418-601B-16A5-6E30-827D1B24566D}"/>
              </a:ext>
            </a:extLst>
          </p:cNvPr>
          <p:cNvSpPr txBox="1"/>
          <p:nvPr/>
        </p:nvSpPr>
        <p:spPr>
          <a:xfrm>
            <a:off x="463549" y="51460"/>
            <a:ext cx="11264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It’s your 16</a:t>
            </a: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birthday and your parents are tired of supporting you! Fortunately, you are quite beautiful. Pick your husband. 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BA5FECBE-542A-BF2D-E1FE-62B6172DD1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677553"/>
              </p:ext>
            </p:extLst>
          </p:nvPr>
        </p:nvGraphicFramePr>
        <p:xfrm>
          <a:off x="84068" y="1089163"/>
          <a:ext cx="11848044" cy="563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62011">
                  <a:extLst>
                    <a:ext uri="{9D8B030D-6E8A-4147-A177-3AD203B41FA5}">
                      <a16:colId xmlns:a16="http://schemas.microsoft.com/office/drawing/2014/main" val="3160374957"/>
                    </a:ext>
                  </a:extLst>
                </a:gridCol>
                <a:gridCol w="2962011">
                  <a:extLst>
                    <a:ext uri="{9D8B030D-6E8A-4147-A177-3AD203B41FA5}">
                      <a16:colId xmlns:a16="http://schemas.microsoft.com/office/drawing/2014/main" val="1345288235"/>
                    </a:ext>
                  </a:extLst>
                </a:gridCol>
                <a:gridCol w="2962011">
                  <a:extLst>
                    <a:ext uri="{9D8B030D-6E8A-4147-A177-3AD203B41FA5}">
                      <a16:colId xmlns:a16="http://schemas.microsoft.com/office/drawing/2014/main" val="2492000858"/>
                    </a:ext>
                  </a:extLst>
                </a:gridCol>
                <a:gridCol w="2962011">
                  <a:extLst>
                    <a:ext uri="{9D8B030D-6E8A-4147-A177-3AD203B41FA5}">
                      <a16:colId xmlns:a16="http://schemas.microsoft.com/office/drawing/2014/main" val="2020697129"/>
                    </a:ext>
                  </a:extLst>
                </a:gridCol>
              </a:tblGrid>
              <a:tr h="5638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The handsome, charming, and rich Muslim merchant from the C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ó</a:t>
                      </a:r>
                      <a:r>
                        <a:rPr lang="en-US" sz="2800" b="0" dirty="0"/>
                        <a:t>r</a:t>
                      </a:r>
                      <a:r>
                        <a:rPr lang="en-US" sz="2800" dirty="0"/>
                        <a:t>doba, Ali. </a:t>
                      </a:r>
                    </a:p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B050"/>
                          </a:solidFill>
                        </a:rPr>
                        <a:t>Great choice! Your father and the lord of the manor are pleased with this arrangement. </a:t>
                      </a:r>
                    </a:p>
                    <a:p>
                      <a:endParaRPr lang="en-US" sz="3200" dirty="0">
                        <a:solidFill>
                          <a:srgbClr val="00B050"/>
                        </a:solidFill>
                      </a:endParaRPr>
                    </a:p>
                    <a:p>
                      <a:endParaRPr lang="en-US" sz="3200" dirty="0">
                        <a:solidFill>
                          <a:srgbClr val="00B050"/>
                        </a:solidFill>
                      </a:endParaRPr>
                    </a:p>
                    <a:p>
                      <a:r>
                        <a:rPr lang="en-US" sz="3200" dirty="0">
                          <a:solidFill>
                            <a:srgbClr val="00B050"/>
                          </a:solidFill>
                        </a:rPr>
                        <a:t>+10 points</a:t>
                      </a:r>
                    </a:p>
                    <a:p>
                      <a:pPr algn="ctr"/>
                      <a:endParaRPr lang="en-US" sz="24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Sir William, the noble knight. 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It doesn’t matter. The lord of the manor has already set up an involuntary marriage. 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81710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9E4321C-DD5C-AE73-4814-5807AB89EA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43" t="16348" r="23174" b="8290"/>
          <a:stretch/>
        </p:blipFill>
        <p:spPr>
          <a:xfrm>
            <a:off x="463549" y="3347496"/>
            <a:ext cx="2229964" cy="32282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49982D-E365-CD3C-363D-27483DD991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53" t="21103" r="20956" b="11883"/>
          <a:stretch/>
        </p:blipFill>
        <p:spPr>
          <a:xfrm>
            <a:off x="6445078" y="2222390"/>
            <a:ext cx="2040918" cy="42062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B1CCA9-2227-925C-27EE-AD27F22AFC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152" t="24812" r="8435" b="8058"/>
          <a:stretch/>
        </p:blipFill>
        <p:spPr>
          <a:xfrm>
            <a:off x="9054523" y="4245022"/>
            <a:ext cx="2760553" cy="240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20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70D418-601B-16A5-6E30-827D1B24566D}"/>
              </a:ext>
            </a:extLst>
          </p:cNvPr>
          <p:cNvSpPr txBox="1"/>
          <p:nvPr/>
        </p:nvSpPr>
        <p:spPr>
          <a:xfrm>
            <a:off x="463549" y="86946"/>
            <a:ext cx="11264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Congrats! You are a serf and the eldest of 12 children. You wake up early to wash your clothes by the river. How do you dress?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BA5FECBE-542A-BF2D-E1FE-62B6172DD1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475478"/>
              </p:ext>
            </p:extLst>
          </p:nvPr>
        </p:nvGraphicFramePr>
        <p:xfrm>
          <a:off x="185057" y="1163656"/>
          <a:ext cx="11723916" cy="54847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30979">
                  <a:extLst>
                    <a:ext uri="{9D8B030D-6E8A-4147-A177-3AD203B41FA5}">
                      <a16:colId xmlns:a16="http://schemas.microsoft.com/office/drawing/2014/main" val="3160374957"/>
                    </a:ext>
                  </a:extLst>
                </a:gridCol>
                <a:gridCol w="2930979">
                  <a:extLst>
                    <a:ext uri="{9D8B030D-6E8A-4147-A177-3AD203B41FA5}">
                      <a16:colId xmlns:a16="http://schemas.microsoft.com/office/drawing/2014/main" val="1345288235"/>
                    </a:ext>
                  </a:extLst>
                </a:gridCol>
                <a:gridCol w="2930979">
                  <a:extLst>
                    <a:ext uri="{9D8B030D-6E8A-4147-A177-3AD203B41FA5}">
                      <a16:colId xmlns:a16="http://schemas.microsoft.com/office/drawing/2014/main" val="2492000858"/>
                    </a:ext>
                  </a:extLst>
                </a:gridCol>
                <a:gridCol w="2930979">
                  <a:extLst>
                    <a:ext uri="{9D8B030D-6E8A-4147-A177-3AD203B41FA5}">
                      <a16:colId xmlns:a16="http://schemas.microsoft.com/office/drawing/2014/main" val="2020697129"/>
                    </a:ext>
                  </a:extLst>
                </a:gridCol>
              </a:tblGrid>
              <a:tr h="54847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817108"/>
                  </a:ext>
                </a:extLst>
              </a:tr>
            </a:tbl>
          </a:graphicData>
        </a:graphic>
      </p:graphicFrame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EFAFE6A9-53DB-C8DE-1E06-269296042C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63" t="20012" r="51094" b="5907"/>
          <a:stretch/>
        </p:blipFill>
        <p:spPr>
          <a:xfrm>
            <a:off x="3331304" y="1365798"/>
            <a:ext cx="2517773" cy="5080507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FF3997DF-1614-27A8-1AF0-5132133275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755" t="12779" r="51328" b="20416"/>
          <a:stretch/>
        </p:blipFill>
        <p:spPr>
          <a:xfrm>
            <a:off x="6225457" y="1304498"/>
            <a:ext cx="2571244" cy="5141807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BAC4D130-A489-4E2D-6154-29FAEAECCB1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516" t="27361" r="16406" b="22361"/>
          <a:stretch/>
        </p:blipFill>
        <p:spPr>
          <a:xfrm>
            <a:off x="9157207" y="1304497"/>
            <a:ext cx="2571244" cy="5141807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1C1037-1FED-FC5B-F5CE-794DD754B39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031" t="25695" r="55469" b="11528"/>
          <a:stretch/>
        </p:blipFill>
        <p:spPr>
          <a:xfrm>
            <a:off x="362975" y="1304497"/>
            <a:ext cx="2517773" cy="5141808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16428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70D418-601B-16A5-6E30-827D1B24566D}"/>
              </a:ext>
            </a:extLst>
          </p:cNvPr>
          <p:cNvSpPr txBox="1"/>
          <p:nvPr/>
        </p:nvSpPr>
        <p:spPr>
          <a:xfrm>
            <a:off x="463549" y="51460"/>
            <a:ext cx="11264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It’s your 16</a:t>
            </a: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birthday and your parents are tired of supporting you! Fortunately, you are quite beautiful. Pick your husband. 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BA5FECBE-542A-BF2D-E1FE-62B6172DD1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708926"/>
              </p:ext>
            </p:extLst>
          </p:nvPr>
        </p:nvGraphicFramePr>
        <p:xfrm>
          <a:off x="84068" y="1089163"/>
          <a:ext cx="11848044" cy="563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62011">
                  <a:extLst>
                    <a:ext uri="{9D8B030D-6E8A-4147-A177-3AD203B41FA5}">
                      <a16:colId xmlns:a16="http://schemas.microsoft.com/office/drawing/2014/main" val="3160374957"/>
                    </a:ext>
                  </a:extLst>
                </a:gridCol>
                <a:gridCol w="2962011">
                  <a:extLst>
                    <a:ext uri="{9D8B030D-6E8A-4147-A177-3AD203B41FA5}">
                      <a16:colId xmlns:a16="http://schemas.microsoft.com/office/drawing/2014/main" val="1345288235"/>
                    </a:ext>
                  </a:extLst>
                </a:gridCol>
                <a:gridCol w="2962011">
                  <a:extLst>
                    <a:ext uri="{9D8B030D-6E8A-4147-A177-3AD203B41FA5}">
                      <a16:colId xmlns:a16="http://schemas.microsoft.com/office/drawing/2014/main" val="2492000858"/>
                    </a:ext>
                  </a:extLst>
                </a:gridCol>
                <a:gridCol w="2962011">
                  <a:extLst>
                    <a:ext uri="{9D8B030D-6E8A-4147-A177-3AD203B41FA5}">
                      <a16:colId xmlns:a16="http://schemas.microsoft.com/office/drawing/2014/main" val="2020697129"/>
                    </a:ext>
                  </a:extLst>
                </a:gridCol>
              </a:tblGrid>
              <a:tr h="5638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The handsome, charming, and rich Muslim merchant from the C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ó</a:t>
                      </a:r>
                      <a:r>
                        <a:rPr lang="en-US" sz="2800" b="0" dirty="0"/>
                        <a:t>r</a:t>
                      </a:r>
                      <a:r>
                        <a:rPr lang="en-US" sz="2800" dirty="0"/>
                        <a:t>doba, Ali. </a:t>
                      </a:r>
                    </a:p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Thomas, the 40-year-old widower, peasant farmer, and local town drunk who has offered to pay your father’s marriage fine (merchet) to the lord of the manor. 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accent2"/>
                          </a:solidFill>
                        </a:rPr>
                        <a:t>Considering your status as a serf, he pays you no attention. Your family thinks you have gone crazy.</a:t>
                      </a:r>
                    </a:p>
                    <a:p>
                      <a:endParaRPr lang="en-US" sz="3200" dirty="0">
                        <a:solidFill>
                          <a:schemeClr val="accent2"/>
                        </a:solidFill>
                      </a:endParaRPr>
                    </a:p>
                    <a:p>
                      <a:r>
                        <a:rPr lang="en-US" sz="3200" dirty="0">
                          <a:solidFill>
                            <a:schemeClr val="accent2"/>
                          </a:solidFill>
                        </a:rPr>
                        <a:t>-5 points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It doesn’t matter. The lord of the manor has already set up an involuntary marriage. 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81710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9E4321C-DD5C-AE73-4814-5807AB89EA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43" t="16348" r="23174" b="8290"/>
          <a:stretch/>
        </p:blipFill>
        <p:spPr>
          <a:xfrm>
            <a:off x="463549" y="3347496"/>
            <a:ext cx="2229964" cy="3228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4DBECF-6EF0-3E4C-3625-C49804CAF7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30" t="25275" r="23109" b="13275"/>
          <a:stretch/>
        </p:blipFill>
        <p:spPr>
          <a:xfrm>
            <a:off x="3835633" y="4118775"/>
            <a:ext cx="1380421" cy="2528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B1CCA9-2227-925C-27EE-AD27F22AFC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152" t="24812" r="8435" b="8058"/>
          <a:stretch/>
        </p:blipFill>
        <p:spPr>
          <a:xfrm>
            <a:off x="9054523" y="4245022"/>
            <a:ext cx="2760553" cy="240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2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70D418-601B-16A5-6E30-827D1B24566D}"/>
              </a:ext>
            </a:extLst>
          </p:cNvPr>
          <p:cNvSpPr txBox="1"/>
          <p:nvPr/>
        </p:nvSpPr>
        <p:spPr>
          <a:xfrm>
            <a:off x="463549" y="51460"/>
            <a:ext cx="11264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It’s your 16</a:t>
            </a: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birthday and your parents are tired of supporting you! Fortunately, you are quite beautiful. Pick your husband. 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BA5FECBE-542A-BF2D-E1FE-62B6172DD1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4885394"/>
              </p:ext>
            </p:extLst>
          </p:nvPr>
        </p:nvGraphicFramePr>
        <p:xfrm>
          <a:off x="84068" y="1089163"/>
          <a:ext cx="11848044" cy="563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62011">
                  <a:extLst>
                    <a:ext uri="{9D8B030D-6E8A-4147-A177-3AD203B41FA5}">
                      <a16:colId xmlns:a16="http://schemas.microsoft.com/office/drawing/2014/main" val="3160374957"/>
                    </a:ext>
                  </a:extLst>
                </a:gridCol>
                <a:gridCol w="2962011">
                  <a:extLst>
                    <a:ext uri="{9D8B030D-6E8A-4147-A177-3AD203B41FA5}">
                      <a16:colId xmlns:a16="http://schemas.microsoft.com/office/drawing/2014/main" val="1345288235"/>
                    </a:ext>
                  </a:extLst>
                </a:gridCol>
                <a:gridCol w="2962011">
                  <a:extLst>
                    <a:ext uri="{9D8B030D-6E8A-4147-A177-3AD203B41FA5}">
                      <a16:colId xmlns:a16="http://schemas.microsoft.com/office/drawing/2014/main" val="2492000858"/>
                    </a:ext>
                  </a:extLst>
                </a:gridCol>
                <a:gridCol w="2962011">
                  <a:extLst>
                    <a:ext uri="{9D8B030D-6E8A-4147-A177-3AD203B41FA5}">
                      <a16:colId xmlns:a16="http://schemas.microsoft.com/office/drawing/2014/main" val="2020697129"/>
                    </a:ext>
                  </a:extLst>
                </a:gridCol>
              </a:tblGrid>
              <a:tr h="5638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The handsome, charming, and rich Muslim merchant from the C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ó</a:t>
                      </a:r>
                      <a:r>
                        <a:rPr lang="en-US" sz="2800" b="0" dirty="0"/>
                        <a:t>r</a:t>
                      </a:r>
                      <a:r>
                        <a:rPr lang="en-US" sz="2800" dirty="0"/>
                        <a:t>doba, Ali. </a:t>
                      </a:r>
                    </a:p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Thomas, the 40-year-old widower, peasant farmer, and local town drunk who has offered to pay your father’s marriage fine (merchet) to the lord of the manor. 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Sir William, the noble knight. 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70C0"/>
                          </a:solidFill>
                        </a:rPr>
                        <a:t>Good idea! This ensures you will be able to </a:t>
                      </a:r>
                      <a:r>
                        <a:rPr lang="en-US" sz="3200" b="0" i="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pro-create a new generation of workers for the  lord!</a:t>
                      </a:r>
                    </a:p>
                    <a:p>
                      <a:endParaRPr lang="en-US" sz="3200" b="0" i="0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3200" b="0" i="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+5 points 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</a:rPr>
                        <a:t> 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81710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9E4321C-DD5C-AE73-4814-5807AB89EA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43" t="16348" r="23174" b="8290"/>
          <a:stretch/>
        </p:blipFill>
        <p:spPr>
          <a:xfrm>
            <a:off x="463549" y="3347496"/>
            <a:ext cx="2229964" cy="3228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4DBECF-6EF0-3E4C-3625-C49804CAF7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30" t="25275" r="23109" b="13275"/>
          <a:stretch/>
        </p:blipFill>
        <p:spPr>
          <a:xfrm>
            <a:off x="3835633" y="4118775"/>
            <a:ext cx="1380421" cy="2528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49982D-E365-CD3C-363D-27483DD991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753" t="21103" r="20956" b="11883"/>
          <a:stretch/>
        </p:blipFill>
        <p:spPr>
          <a:xfrm>
            <a:off x="6445078" y="2222390"/>
            <a:ext cx="2040918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08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70D418-601B-16A5-6E30-827D1B24566D}"/>
              </a:ext>
            </a:extLst>
          </p:cNvPr>
          <p:cNvSpPr txBox="1"/>
          <p:nvPr/>
        </p:nvSpPr>
        <p:spPr>
          <a:xfrm>
            <a:off x="463549" y="113109"/>
            <a:ext cx="11264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Time to do some work. What are you doing?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0F46A4E-97FE-0621-1DD6-105EBA1BEE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529120"/>
              </p:ext>
            </p:extLst>
          </p:nvPr>
        </p:nvGraphicFramePr>
        <p:xfrm>
          <a:off x="152400" y="718026"/>
          <a:ext cx="11887200" cy="60008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153102050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638582210"/>
                    </a:ext>
                  </a:extLst>
                </a:gridCol>
              </a:tblGrid>
              <a:tr h="2760268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Brewing some </a:t>
                      </a:r>
                    </a:p>
                    <a:p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beer! 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 alongside </a:t>
                      </a:r>
                    </a:p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your husband </a:t>
                      </a:r>
                    </a:p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 a merchant. </a:t>
                      </a:r>
                    </a:p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Fortunately, he </a:t>
                      </a:r>
                    </a:p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 in a guild. 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552126"/>
                  </a:ext>
                </a:extLst>
              </a:tr>
              <a:tr h="32405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It’s the harvesting season, so you are busy out on the lord’s fields with your husband. Later you might try to peddle/ huckster some foods in the local market. </a:t>
                      </a:r>
                    </a:p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Spinning textiles </a:t>
                      </a:r>
                    </a:p>
                    <a:p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taking care </a:t>
                      </a:r>
                    </a:p>
                    <a:p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the children. 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499818"/>
                  </a:ext>
                </a:extLst>
              </a:tr>
            </a:tbl>
          </a:graphicData>
        </a:graphic>
      </p:graphicFrame>
      <p:pic>
        <p:nvPicPr>
          <p:cNvPr id="5" name="Picture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0251624-21F5-0976-819A-76C793A1CA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1652" r="19783" b="21043"/>
          <a:stretch/>
        </p:blipFill>
        <p:spPr>
          <a:xfrm>
            <a:off x="3080256" y="881420"/>
            <a:ext cx="2769445" cy="2438706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A3F8B321-AF28-BCD9-87CD-2DAEB7F3C9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130" t="20753" r="3944" b="16174"/>
          <a:stretch/>
        </p:blipFill>
        <p:spPr>
          <a:xfrm>
            <a:off x="8777556" y="881420"/>
            <a:ext cx="3156302" cy="2432835"/>
          </a:xfrm>
          <a:prstGeom prst="rect">
            <a:avLst/>
          </a:prstGeom>
        </p:spPr>
      </p:pic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BDA6A3DA-CCAE-0E63-2E0E-9FA11F9D2B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13" t="16812" r="23500" b="14435"/>
          <a:stretch/>
        </p:blipFill>
        <p:spPr>
          <a:xfrm>
            <a:off x="1190573" y="4998147"/>
            <a:ext cx="3779365" cy="1582732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D43EBE7F-28FD-D181-6CDF-50B303B383E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805" t="15652" r="42673" b="16869"/>
          <a:stretch/>
        </p:blipFill>
        <p:spPr>
          <a:xfrm>
            <a:off x="9270171" y="3543745"/>
            <a:ext cx="2663687" cy="303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27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70D418-601B-16A5-6E30-827D1B24566D}"/>
              </a:ext>
            </a:extLst>
          </p:cNvPr>
          <p:cNvSpPr txBox="1"/>
          <p:nvPr/>
        </p:nvSpPr>
        <p:spPr>
          <a:xfrm>
            <a:off x="463549" y="113109"/>
            <a:ext cx="11264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Time to do some work. What are you doing?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0F46A4E-97FE-0621-1DD6-105EBA1BEE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945684"/>
              </p:ext>
            </p:extLst>
          </p:nvPr>
        </p:nvGraphicFramePr>
        <p:xfrm>
          <a:off x="152400" y="718026"/>
          <a:ext cx="11887200" cy="60008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153102050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638582210"/>
                    </a:ext>
                  </a:extLst>
                </a:gridCol>
              </a:tblGrid>
              <a:tr h="276026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 have no idea what you are doing. This is a middle-class job. You are charged with breaking the assize of ale.</a:t>
                      </a:r>
                    </a:p>
                    <a:p>
                      <a:endParaRPr lang="en-US" sz="28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80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 points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 alongside </a:t>
                      </a:r>
                    </a:p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your husband </a:t>
                      </a:r>
                    </a:p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 a merchant. </a:t>
                      </a:r>
                    </a:p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Fortunately, he </a:t>
                      </a:r>
                    </a:p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 in a guild. 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552126"/>
                  </a:ext>
                </a:extLst>
              </a:tr>
              <a:tr h="32405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It’s the harvesting season, so you are busy out on the lord’s fields with your husband. Later you might try to peddle/ huckster some foods in the local market. </a:t>
                      </a:r>
                    </a:p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Spinning textiles </a:t>
                      </a:r>
                    </a:p>
                    <a:p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taking care </a:t>
                      </a:r>
                    </a:p>
                    <a:p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the children. 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49981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A3F8B321-AF28-BCD9-87CD-2DAEB7F3C9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30" t="20753" r="3944" b="16174"/>
          <a:stretch/>
        </p:blipFill>
        <p:spPr>
          <a:xfrm>
            <a:off x="8777556" y="881420"/>
            <a:ext cx="3156302" cy="24328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A6A3DA-CCAE-0E63-2E0E-9FA11F9D2B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13" t="16812" r="23500" b="14435"/>
          <a:stretch/>
        </p:blipFill>
        <p:spPr>
          <a:xfrm>
            <a:off x="1190573" y="4998147"/>
            <a:ext cx="3779365" cy="15827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3EBE7F-28FD-D181-6CDF-50B303B383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05" t="15652" r="42673" b="16869"/>
          <a:stretch/>
        </p:blipFill>
        <p:spPr>
          <a:xfrm>
            <a:off x="9270171" y="3543745"/>
            <a:ext cx="2663687" cy="303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20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70D418-601B-16A5-6E30-827D1B24566D}"/>
              </a:ext>
            </a:extLst>
          </p:cNvPr>
          <p:cNvSpPr txBox="1"/>
          <p:nvPr/>
        </p:nvSpPr>
        <p:spPr>
          <a:xfrm>
            <a:off x="463549" y="113109"/>
            <a:ext cx="11264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Time to do some work. What are you doing?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0F46A4E-97FE-0621-1DD6-105EBA1BEE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9788088"/>
              </p:ext>
            </p:extLst>
          </p:nvPr>
        </p:nvGraphicFramePr>
        <p:xfrm>
          <a:off x="152400" y="718026"/>
          <a:ext cx="11887200" cy="60008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153102050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638582210"/>
                    </a:ext>
                  </a:extLst>
                </a:gridCol>
              </a:tblGrid>
              <a:tr h="2760268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Brewing some </a:t>
                      </a:r>
                    </a:p>
                    <a:p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beer! 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Yikes. This is a job for wealthy urban women. It is obvious you are a fraud, and you are publicly humiliated. </a:t>
                      </a:r>
                    </a:p>
                    <a:p>
                      <a:endParaRPr lang="en-US" sz="28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 points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552126"/>
                  </a:ext>
                </a:extLst>
              </a:tr>
              <a:tr h="32405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It’s the harvesting season, so you are busy out on the lord’s fields with your husband. Later you might try to peddle/ huckster some foods in the local market. </a:t>
                      </a:r>
                    </a:p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Spinning textiles </a:t>
                      </a:r>
                    </a:p>
                    <a:p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taking care </a:t>
                      </a:r>
                    </a:p>
                    <a:p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the children. 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49981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0251624-21F5-0976-819A-76C793A1CA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1652" r="19783" b="21043"/>
          <a:stretch/>
        </p:blipFill>
        <p:spPr>
          <a:xfrm>
            <a:off x="3080256" y="881420"/>
            <a:ext cx="2769445" cy="24387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A6A3DA-CCAE-0E63-2E0E-9FA11F9D2B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13" t="16812" r="23500" b="14435"/>
          <a:stretch/>
        </p:blipFill>
        <p:spPr>
          <a:xfrm>
            <a:off x="1190573" y="4998147"/>
            <a:ext cx="3779365" cy="15827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3EBE7F-28FD-D181-6CDF-50B303B383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05" t="15652" r="42673" b="16869"/>
          <a:stretch/>
        </p:blipFill>
        <p:spPr>
          <a:xfrm>
            <a:off x="9270171" y="3543745"/>
            <a:ext cx="2663687" cy="303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381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70D418-601B-16A5-6E30-827D1B24566D}"/>
              </a:ext>
            </a:extLst>
          </p:cNvPr>
          <p:cNvSpPr txBox="1"/>
          <p:nvPr/>
        </p:nvSpPr>
        <p:spPr>
          <a:xfrm>
            <a:off x="463549" y="113109"/>
            <a:ext cx="11264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Time to do some work. What are you doing?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0F46A4E-97FE-0621-1DD6-105EBA1BEE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567832"/>
              </p:ext>
            </p:extLst>
          </p:nvPr>
        </p:nvGraphicFramePr>
        <p:xfrm>
          <a:off x="152400" y="718026"/>
          <a:ext cx="11887200" cy="60008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153102050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638582210"/>
                    </a:ext>
                  </a:extLst>
                </a:gridCol>
              </a:tblGrid>
              <a:tr h="2760268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Brewing some </a:t>
                      </a:r>
                    </a:p>
                    <a:p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beer! 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 alongside </a:t>
                      </a:r>
                    </a:p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your husband </a:t>
                      </a:r>
                    </a:p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 a merchant. </a:t>
                      </a:r>
                    </a:p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Fortunately, he </a:t>
                      </a:r>
                    </a:p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 in a guild. 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552126"/>
                  </a:ext>
                </a:extLst>
              </a:tr>
              <a:tr h="3240557"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 are the perfect serf!</a:t>
                      </a:r>
                    </a:p>
                    <a:p>
                      <a:endParaRPr lang="en-US" sz="40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40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+10 points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Spinning textiles </a:t>
                      </a:r>
                    </a:p>
                    <a:p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taking care </a:t>
                      </a:r>
                    </a:p>
                    <a:p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the children. 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49981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0251624-21F5-0976-819A-76C793A1CA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1652" r="19783" b="21043"/>
          <a:stretch/>
        </p:blipFill>
        <p:spPr>
          <a:xfrm>
            <a:off x="3080256" y="881420"/>
            <a:ext cx="2769445" cy="2438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F8B321-AF28-BCD9-87CD-2DAEB7F3C9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130" t="20753" r="3944" b="16174"/>
          <a:stretch/>
        </p:blipFill>
        <p:spPr>
          <a:xfrm>
            <a:off x="8777556" y="881420"/>
            <a:ext cx="3156302" cy="24328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3EBE7F-28FD-D181-6CDF-50B303B383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05" t="15652" r="42673" b="16869"/>
          <a:stretch/>
        </p:blipFill>
        <p:spPr>
          <a:xfrm>
            <a:off x="9270171" y="3543745"/>
            <a:ext cx="2663687" cy="303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319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70D418-601B-16A5-6E30-827D1B24566D}"/>
              </a:ext>
            </a:extLst>
          </p:cNvPr>
          <p:cNvSpPr txBox="1"/>
          <p:nvPr/>
        </p:nvSpPr>
        <p:spPr>
          <a:xfrm>
            <a:off x="463549" y="113109"/>
            <a:ext cx="11264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Time to do some work. What are you doing?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0F46A4E-97FE-0621-1DD6-105EBA1BEE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347502"/>
              </p:ext>
            </p:extLst>
          </p:nvPr>
        </p:nvGraphicFramePr>
        <p:xfrm>
          <a:off x="152400" y="718026"/>
          <a:ext cx="11887200" cy="60008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153102050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638582210"/>
                    </a:ext>
                  </a:extLst>
                </a:gridCol>
              </a:tblGrid>
              <a:tr h="2760268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Brewing some </a:t>
                      </a:r>
                    </a:p>
                    <a:p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beer! 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 alongside </a:t>
                      </a:r>
                    </a:p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your husband </a:t>
                      </a:r>
                    </a:p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 a merchant. </a:t>
                      </a:r>
                    </a:p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Fortunately, he </a:t>
                      </a:r>
                    </a:p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 in a guild. 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552126"/>
                  </a:ext>
                </a:extLst>
              </a:tr>
              <a:tr h="32405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It’s the harvesting season, so you are busy out on the lord’s fields with your husband. Later you might try to peddle/ huckster some foods in the local market. </a:t>
                      </a:r>
                    </a:p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Your husband is upset that you didn’t ask his approval to contract your labor services, but he is happy that the children are being cared for. </a:t>
                      </a:r>
                    </a:p>
                    <a:p>
                      <a:endParaRPr lang="en-US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+5 points</a:t>
                      </a:r>
                    </a:p>
                    <a:p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49981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0251624-21F5-0976-819A-76C793A1CA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1652" r="19783" b="21043"/>
          <a:stretch/>
        </p:blipFill>
        <p:spPr>
          <a:xfrm>
            <a:off x="3080256" y="881420"/>
            <a:ext cx="2769445" cy="2438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F8B321-AF28-BCD9-87CD-2DAEB7F3C9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130" t="20753" r="3944" b="16174"/>
          <a:stretch/>
        </p:blipFill>
        <p:spPr>
          <a:xfrm>
            <a:off x="8777556" y="881420"/>
            <a:ext cx="3156302" cy="24328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A6A3DA-CCAE-0E63-2E0E-9FA11F9D2B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3" t="16812" r="23500" b="14435"/>
          <a:stretch/>
        </p:blipFill>
        <p:spPr>
          <a:xfrm>
            <a:off x="1190573" y="4998147"/>
            <a:ext cx="3779365" cy="158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4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2E94F-0DCC-887B-8324-C7EB1091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28" y="-32657"/>
            <a:ext cx="10515600" cy="1007511"/>
          </a:xfrm>
        </p:spPr>
        <p:txBody>
          <a:bodyPr/>
          <a:lstStyle/>
          <a:p>
            <a:r>
              <a:rPr lang="en-US" b="1" dirty="0">
                <a:latin typeface="Felix Titling" panose="04060505060202020A04" pitchFamily="82" charset="0"/>
              </a:rPr>
              <a:t>OVERALL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D6217-208C-15AD-B1B4-CB14F6468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628" y="845678"/>
            <a:ext cx="11831541" cy="5816379"/>
          </a:xfrm>
        </p:spPr>
        <p:txBody>
          <a:bodyPr>
            <a:normAutofit fontScale="25000" lnSpcReduction="20000"/>
          </a:bodyPr>
          <a:lstStyle/>
          <a:p>
            <a:r>
              <a:rPr lang="en-US" sz="11200" dirty="0">
                <a:solidFill>
                  <a:srgbClr val="202122"/>
                </a:solidFill>
                <a:latin typeface="Arial" panose="020B0604020202020204" pitchFamily="34" charset="0"/>
              </a:rPr>
              <a:t>Women's roles were largely defined in relation to the Catholic Church. </a:t>
            </a:r>
          </a:p>
          <a:p>
            <a:r>
              <a:rPr lang="en-US" sz="11200" dirty="0">
                <a:solidFill>
                  <a:srgbClr val="202122"/>
                </a:solidFill>
                <a:latin typeface="Arial" panose="020B0604020202020204" pitchFamily="34" charset="0"/>
              </a:rPr>
              <a:t>Women's lives varied greatly depending upon their location and status.</a:t>
            </a:r>
          </a:p>
          <a:p>
            <a:pPr lvl="1"/>
            <a:r>
              <a:rPr lang="en-US" sz="7200" dirty="0">
                <a:solidFill>
                  <a:srgbClr val="202122"/>
                </a:solidFill>
                <a:latin typeface="Arial" panose="020B0604020202020204" pitchFamily="34" charset="0"/>
              </a:rPr>
              <a:t>Division of labor based on gender and social standing</a:t>
            </a:r>
          </a:p>
          <a:p>
            <a:pPr lvl="1"/>
            <a:r>
              <a:rPr lang="en-US" sz="7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"A peasant woman's life was, in fact, hemmed in by prohibition and </a:t>
            </a:r>
            <a:r>
              <a:rPr lang="en-US" sz="7200" dirty="0">
                <a:solidFill>
                  <a:srgbClr val="202122"/>
                </a:solidFill>
                <a:latin typeface="Arial" panose="020B0604020202020204" pitchFamily="34" charset="0"/>
              </a:rPr>
              <a:t>restraint.”</a:t>
            </a:r>
          </a:p>
          <a:p>
            <a:pPr lvl="1"/>
            <a:r>
              <a:rPr lang="en-US" sz="7200" dirty="0">
                <a:solidFill>
                  <a:srgbClr val="202122"/>
                </a:solidFill>
                <a:latin typeface="Arial" panose="020B0604020202020204" pitchFamily="34" charset="0"/>
              </a:rPr>
              <a:t>Labor shortages after the Black Death opened economic opportunities for women, but they were paid about 50–75% of men's wages. </a:t>
            </a:r>
            <a:endParaRPr lang="en-US" sz="72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11200" dirty="0">
                <a:solidFill>
                  <a:srgbClr val="202122"/>
                </a:solidFill>
                <a:latin typeface="Arial" panose="020B0604020202020204" pitchFamily="34" charset="0"/>
              </a:rPr>
              <a:t>W</a:t>
            </a:r>
            <a:r>
              <a:rPr lang="en-US" sz="1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omen were subjected to superstitious health practices.</a:t>
            </a:r>
          </a:p>
          <a:p>
            <a:r>
              <a:rPr lang="en-US" sz="7200" dirty="0">
                <a:solidFill>
                  <a:srgbClr val="202122"/>
                </a:solidFill>
                <a:latin typeface="Arial" panose="020B0604020202020204" pitchFamily="34" charset="0"/>
              </a:rPr>
              <a:t>30% of women died in their homes compared to 12% of men.</a:t>
            </a:r>
          </a:p>
          <a:p>
            <a:pPr lvl="1"/>
            <a:r>
              <a:rPr lang="en-US" sz="7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 grain-heavy medieval diet commonly resulted in iron deficiency and, by extension, anemia for medieval women.</a:t>
            </a:r>
          </a:p>
          <a:p>
            <a:pPr lvl="1"/>
            <a:r>
              <a:rPr lang="en-US" sz="7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Due to poor nutrition and the dangers of childbirth, women's life expectancy at birth was less than that of male peasants: perhaps 25 years.</a:t>
            </a:r>
          </a:p>
          <a:p>
            <a:r>
              <a:rPr lang="en-US" sz="11200" dirty="0">
                <a:solidFill>
                  <a:srgbClr val="202122"/>
                </a:solidFill>
                <a:latin typeface="Arial" panose="020B0604020202020204" pitchFamily="34" charset="0"/>
              </a:rPr>
              <a:t>Marriage could be a social and political connection for wealthier people. </a:t>
            </a:r>
          </a:p>
          <a:p>
            <a:pPr lvl="1"/>
            <a:r>
              <a:rPr lang="en-US" sz="7200" dirty="0">
                <a:solidFill>
                  <a:srgbClr val="202122"/>
                </a:solidFill>
                <a:latin typeface="Arial" panose="020B0604020202020204" pitchFamily="34" charset="0"/>
              </a:rPr>
              <a:t>G</a:t>
            </a:r>
            <a:r>
              <a:rPr lang="en-US" sz="7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enerally lower-class women needed the permission and consent of their master in order to marry someone.</a:t>
            </a:r>
          </a:p>
          <a:p>
            <a:r>
              <a:rPr lang="en-US" sz="11200" dirty="0">
                <a:solidFill>
                  <a:srgbClr val="202122"/>
                </a:solidFill>
                <a:latin typeface="Arial" panose="020B0604020202020204" pitchFamily="34" charset="0"/>
              </a:rPr>
              <a:t>Even though wives had to submit to their husbands' authority, wives still had rights in their marriages.</a:t>
            </a:r>
          </a:p>
          <a:p>
            <a:pPr lvl="1"/>
            <a:r>
              <a:rPr lang="en-US" sz="7200" dirty="0">
                <a:solidFill>
                  <a:srgbClr val="202122"/>
                </a:solidFill>
                <a:latin typeface="Arial" panose="020B0604020202020204" pitchFamily="34" charset="0"/>
              </a:rPr>
              <a:t>W</a:t>
            </a:r>
            <a:r>
              <a:rPr lang="en-US" sz="7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idows could inherit property when they had minor sons, or if provisions were made for them to inherit. </a:t>
            </a:r>
          </a:p>
          <a:p>
            <a:r>
              <a:rPr lang="en-US" sz="1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 spite of the patriarchal medieval European culture, </a:t>
            </a:r>
            <a:r>
              <a:rPr lang="en-US" sz="11200" dirty="0">
                <a:solidFill>
                  <a:srgbClr val="202122"/>
                </a:solidFill>
                <a:latin typeface="Arial" panose="020B0604020202020204" pitchFamily="34" charset="0"/>
              </a:rPr>
              <a:t>women </a:t>
            </a:r>
            <a:r>
              <a:rPr lang="en-US" sz="1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did much more to influence the Middle Ages.</a:t>
            </a:r>
          </a:p>
          <a:p>
            <a:pPr marL="0" indent="0">
              <a:buNone/>
            </a:pP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86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70D418-601B-16A5-6E30-827D1B24566D}"/>
              </a:ext>
            </a:extLst>
          </p:cNvPr>
          <p:cNvSpPr txBox="1"/>
          <p:nvPr/>
        </p:nvSpPr>
        <p:spPr>
          <a:xfrm>
            <a:off x="463549" y="86946"/>
            <a:ext cx="11264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Congrats! You are a serf and the eldest of 12 children. You wake up early to wash your clothes by the river. How do you dress?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BA5FECBE-542A-BF2D-E1FE-62B6172DD1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988888"/>
              </p:ext>
            </p:extLst>
          </p:nvPr>
        </p:nvGraphicFramePr>
        <p:xfrm>
          <a:off x="185057" y="1163656"/>
          <a:ext cx="11723916" cy="54847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30979">
                  <a:extLst>
                    <a:ext uri="{9D8B030D-6E8A-4147-A177-3AD203B41FA5}">
                      <a16:colId xmlns:a16="http://schemas.microsoft.com/office/drawing/2014/main" val="3160374957"/>
                    </a:ext>
                  </a:extLst>
                </a:gridCol>
                <a:gridCol w="2930979">
                  <a:extLst>
                    <a:ext uri="{9D8B030D-6E8A-4147-A177-3AD203B41FA5}">
                      <a16:colId xmlns:a16="http://schemas.microsoft.com/office/drawing/2014/main" val="1345288235"/>
                    </a:ext>
                  </a:extLst>
                </a:gridCol>
                <a:gridCol w="2930979">
                  <a:extLst>
                    <a:ext uri="{9D8B030D-6E8A-4147-A177-3AD203B41FA5}">
                      <a16:colId xmlns:a16="http://schemas.microsoft.com/office/drawing/2014/main" val="2492000858"/>
                    </a:ext>
                  </a:extLst>
                </a:gridCol>
                <a:gridCol w="2930979">
                  <a:extLst>
                    <a:ext uri="{9D8B030D-6E8A-4147-A177-3AD203B41FA5}">
                      <a16:colId xmlns:a16="http://schemas.microsoft.com/office/drawing/2014/main" val="2020697129"/>
                    </a:ext>
                  </a:extLst>
                </a:gridCol>
              </a:tblGrid>
              <a:tr h="5484793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Good choice! Your plain long gown, sleeveless tunic, and wimple to cover your hair showed off your conservative and pious nature.</a:t>
                      </a:r>
                    </a:p>
                    <a:p>
                      <a:endParaRPr lang="en-US" sz="2800" b="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800" b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+10 points</a:t>
                      </a:r>
                    </a:p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81710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FAFE6A9-53DB-C8DE-1E06-269296042C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63" t="20012" r="51094" b="5907"/>
          <a:stretch/>
        </p:blipFill>
        <p:spPr>
          <a:xfrm>
            <a:off x="3331304" y="1365798"/>
            <a:ext cx="2517773" cy="5080507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3997DF-1614-27A8-1AF0-5132133275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55" t="12779" r="51328" b="20416"/>
          <a:stretch/>
        </p:blipFill>
        <p:spPr>
          <a:xfrm>
            <a:off x="6225457" y="1304498"/>
            <a:ext cx="2571244" cy="5141807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C4D130-A489-4E2D-6154-29FAEAECCB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516" t="27361" r="16406" b="22361"/>
          <a:stretch/>
        </p:blipFill>
        <p:spPr>
          <a:xfrm>
            <a:off x="9157207" y="1304497"/>
            <a:ext cx="2571244" cy="5141807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98984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70D418-601B-16A5-6E30-827D1B24566D}"/>
              </a:ext>
            </a:extLst>
          </p:cNvPr>
          <p:cNvSpPr txBox="1"/>
          <p:nvPr/>
        </p:nvSpPr>
        <p:spPr>
          <a:xfrm>
            <a:off x="463549" y="86946"/>
            <a:ext cx="11264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Congrats! You are a serf and the eldest of 12 children. You wake up early to wash your clothes by the river. How do you dress?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BA5FECBE-542A-BF2D-E1FE-62B6172DD1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54951"/>
              </p:ext>
            </p:extLst>
          </p:nvPr>
        </p:nvGraphicFramePr>
        <p:xfrm>
          <a:off x="185057" y="1163656"/>
          <a:ext cx="11723916" cy="548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30979">
                  <a:extLst>
                    <a:ext uri="{9D8B030D-6E8A-4147-A177-3AD203B41FA5}">
                      <a16:colId xmlns:a16="http://schemas.microsoft.com/office/drawing/2014/main" val="3160374957"/>
                    </a:ext>
                  </a:extLst>
                </a:gridCol>
                <a:gridCol w="2930979">
                  <a:extLst>
                    <a:ext uri="{9D8B030D-6E8A-4147-A177-3AD203B41FA5}">
                      <a16:colId xmlns:a16="http://schemas.microsoft.com/office/drawing/2014/main" val="1345288235"/>
                    </a:ext>
                  </a:extLst>
                </a:gridCol>
                <a:gridCol w="2930979">
                  <a:extLst>
                    <a:ext uri="{9D8B030D-6E8A-4147-A177-3AD203B41FA5}">
                      <a16:colId xmlns:a16="http://schemas.microsoft.com/office/drawing/2014/main" val="2492000858"/>
                    </a:ext>
                  </a:extLst>
                </a:gridCol>
                <a:gridCol w="2930979">
                  <a:extLst>
                    <a:ext uri="{9D8B030D-6E8A-4147-A177-3AD203B41FA5}">
                      <a16:colId xmlns:a16="http://schemas.microsoft.com/office/drawing/2014/main" val="2020697129"/>
                    </a:ext>
                  </a:extLst>
                </a:gridCol>
              </a:tblGrid>
              <a:tr h="54847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 went out in your underwear! After a scene with your parents, you’ve been locked up in the house and everyone in the village is talking about you.</a:t>
                      </a:r>
                    </a:p>
                    <a:p>
                      <a:endParaRPr lang="en-US" sz="28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80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 points</a:t>
                      </a:r>
                    </a:p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817108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FF3997DF-1614-27A8-1AF0-5132133275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55" t="12779" r="51328" b="20416"/>
          <a:stretch/>
        </p:blipFill>
        <p:spPr>
          <a:xfrm>
            <a:off x="6225457" y="1304498"/>
            <a:ext cx="2571244" cy="5141807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C4D130-A489-4E2D-6154-29FAEAECCB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516" t="27361" r="16406" b="22361"/>
          <a:stretch/>
        </p:blipFill>
        <p:spPr>
          <a:xfrm>
            <a:off x="9157207" y="1304497"/>
            <a:ext cx="2571244" cy="5141807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</p:pic>
      <p:pic>
        <p:nvPicPr>
          <p:cNvPr id="2" name="Picture 1"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451C1037-1FED-FC5B-F5CE-794DD754B3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31" t="25695" r="55469" b="11528"/>
          <a:stretch/>
        </p:blipFill>
        <p:spPr>
          <a:xfrm>
            <a:off x="362975" y="1304497"/>
            <a:ext cx="2517773" cy="5141808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69068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70D418-601B-16A5-6E30-827D1B24566D}"/>
              </a:ext>
            </a:extLst>
          </p:cNvPr>
          <p:cNvSpPr txBox="1"/>
          <p:nvPr/>
        </p:nvSpPr>
        <p:spPr>
          <a:xfrm>
            <a:off x="463549" y="86946"/>
            <a:ext cx="11264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Congrats! You are a serf and the eldest of 12 children. You wake up early to wash your clothes by the river. How do you dress?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BA5FECBE-542A-BF2D-E1FE-62B6172DD1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250823"/>
              </p:ext>
            </p:extLst>
          </p:nvPr>
        </p:nvGraphicFramePr>
        <p:xfrm>
          <a:off x="185057" y="1163656"/>
          <a:ext cx="11723916" cy="548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30979">
                  <a:extLst>
                    <a:ext uri="{9D8B030D-6E8A-4147-A177-3AD203B41FA5}">
                      <a16:colId xmlns:a16="http://schemas.microsoft.com/office/drawing/2014/main" val="3160374957"/>
                    </a:ext>
                  </a:extLst>
                </a:gridCol>
                <a:gridCol w="2930979">
                  <a:extLst>
                    <a:ext uri="{9D8B030D-6E8A-4147-A177-3AD203B41FA5}">
                      <a16:colId xmlns:a16="http://schemas.microsoft.com/office/drawing/2014/main" val="1345288235"/>
                    </a:ext>
                  </a:extLst>
                </a:gridCol>
                <a:gridCol w="2930979">
                  <a:extLst>
                    <a:ext uri="{9D8B030D-6E8A-4147-A177-3AD203B41FA5}">
                      <a16:colId xmlns:a16="http://schemas.microsoft.com/office/drawing/2014/main" val="2492000858"/>
                    </a:ext>
                  </a:extLst>
                </a:gridCol>
                <a:gridCol w="2930979">
                  <a:extLst>
                    <a:ext uri="{9D8B030D-6E8A-4147-A177-3AD203B41FA5}">
                      <a16:colId xmlns:a16="http://schemas.microsoft.com/office/drawing/2014/main" val="2020697129"/>
                    </a:ext>
                  </a:extLst>
                </a:gridCol>
              </a:tblGrid>
              <a:tr h="54847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 that fur and jewelry? The dress was too beautiful and expensive. You must have stolen it from a wealthy noble and you are charged with theft. </a:t>
                      </a:r>
                    </a:p>
                    <a:p>
                      <a:endParaRPr lang="en-US" sz="28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 points</a:t>
                      </a:r>
                    </a:p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81710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FAFE6A9-53DB-C8DE-1E06-269296042C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63" t="20012" r="51094" b="5907"/>
          <a:stretch/>
        </p:blipFill>
        <p:spPr>
          <a:xfrm>
            <a:off x="3331304" y="1365798"/>
            <a:ext cx="2517773" cy="5080507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C4D130-A489-4E2D-6154-29FAEAECCB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516" t="27361" r="16406" b="22361"/>
          <a:stretch/>
        </p:blipFill>
        <p:spPr>
          <a:xfrm>
            <a:off x="9157207" y="1304497"/>
            <a:ext cx="2571244" cy="5141807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</p:pic>
      <p:pic>
        <p:nvPicPr>
          <p:cNvPr id="2" name="Picture 1"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451C1037-1FED-FC5B-F5CE-794DD754B3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31" t="25695" r="55469" b="11528"/>
          <a:stretch/>
        </p:blipFill>
        <p:spPr>
          <a:xfrm>
            <a:off x="362975" y="1304497"/>
            <a:ext cx="2517773" cy="5141808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9851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70D418-601B-16A5-6E30-827D1B24566D}"/>
              </a:ext>
            </a:extLst>
          </p:cNvPr>
          <p:cNvSpPr txBox="1"/>
          <p:nvPr/>
        </p:nvSpPr>
        <p:spPr>
          <a:xfrm>
            <a:off x="463549" y="86946"/>
            <a:ext cx="11264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Congrats! You are a serf and the eldest of 12 children. You wake up early to wash your clothes by the river. How do you dress?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BA5FECBE-542A-BF2D-E1FE-62B6172DD1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882473"/>
              </p:ext>
            </p:extLst>
          </p:nvPr>
        </p:nvGraphicFramePr>
        <p:xfrm>
          <a:off x="185057" y="1163656"/>
          <a:ext cx="11723916" cy="54847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30979">
                  <a:extLst>
                    <a:ext uri="{9D8B030D-6E8A-4147-A177-3AD203B41FA5}">
                      <a16:colId xmlns:a16="http://schemas.microsoft.com/office/drawing/2014/main" val="3160374957"/>
                    </a:ext>
                  </a:extLst>
                </a:gridCol>
                <a:gridCol w="2930979">
                  <a:extLst>
                    <a:ext uri="{9D8B030D-6E8A-4147-A177-3AD203B41FA5}">
                      <a16:colId xmlns:a16="http://schemas.microsoft.com/office/drawing/2014/main" val="1345288235"/>
                    </a:ext>
                  </a:extLst>
                </a:gridCol>
                <a:gridCol w="2930979">
                  <a:extLst>
                    <a:ext uri="{9D8B030D-6E8A-4147-A177-3AD203B41FA5}">
                      <a16:colId xmlns:a16="http://schemas.microsoft.com/office/drawing/2014/main" val="2492000858"/>
                    </a:ext>
                  </a:extLst>
                </a:gridCol>
                <a:gridCol w="2930979">
                  <a:extLst>
                    <a:ext uri="{9D8B030D-6E8A-4147-A177-3AD203B41FA5}">
                      <a16:colId xmlns:a16="http://schemas.microsoft.com/office/drawing/2014/main" val="2020697129"/>
                    </a:ext>
                  </a:extLst>
                </a:gridCol>
              </a:tblGrid>
              <a:tr h="54847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Woah! Known as the “Gates to Hell,” your side less surcoat showed off your more formfitting undergrown which could lead into temptation- but it is still fashionable. </a:t>
                      </a:r>
                      <a:endParaRPr lang="en-US" sz="24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+5 points 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81710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FAFE6A9-53DB-C8DE-1E06-269296042C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63" t="20012" r="51094" b="5907"/>
          <a:stretch/>
        </p:blipFill>
        <p:spPr>
          <a:xfrm>
            <a:off x="3331304" y="1365798"/>
            <a:ext cx="2517773" cy="5080507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3997DF-1614-27A8-1AF0-5132133275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55" t="12779" r="51328" b="20416"/>
          <a:stretch/>
        </p:blipFill>
        <p:spPr>
          <a:xfrm>
            <a:off x="6225457" y="1304498"/>
            <a:ext cx="2571244" cy="5141807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</p:pic>
      <p:pic>
        <p:nvPicPr>
          <p:cNvPr id="2" name="Picture 1"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451C1037-1FED-FC5B-F5CE-794DD754B3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31" t="25695" r="55469" b="11528"/>
          <a:stretch/>
        </p:blipFill>
        <p:spPr>
          <a:xfrm>
            <a:off x="362975" y="1304497"/>
            <a:ext cx="2517773" cy="5141808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99105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70D418-601B-16A5-6E30-827D1B24566D}"/>
              </a:ext>
            </a:extLst>
          </p:cNvPr>
          <p:cNvSpPr txBox="1"/>
          <p:nvPr/>
        </p:nvSpPr>
        <p:spPr>
          <a:xfrm>
            <a:off x="479423" y="209550"/>
            <a:ext cx="11264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You have to make dinner for your family. What are you going to prepare?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6F19FD6-A4FF-4D86-85AA-AD5FD7C8AF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576694"/>
              </p:ext>
            </p:extLst>
          </p:nvPr>
        </p:nvGraphicFramePr>
        <p:xfrm>
          <a:off x="463549" y="1225440"/>
          <a:ext cx="11264902" cy="5410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32451">
                  <a:extLst>
                    <a:ext uri="{9D8B030D-6E8A-4147-A177-3AD203B41FA5}">
                      <a16:colId xmlns:a16="http://schemas.microsoft.com/office/drawing/2014/main" val="153102050"/>
                    </a:ext>
                  </a:extLst>
                </a:gridCol>
                <a:gridCol w="5632451">
                  <a:extLst>
                    <a:ext uri="{9D8B030D-6E8A-4147-A177-3AD203B41FA5}">
                      <a16:colId xmlns:a16="http://schemas.microsoft.com/office/drawing/2014/main" val="638582210"/>
                    </a:ext>
                  </a:extLst>
                </a:gridCol>
              </a:tblGrid>
              <a:tr h="270510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Beef stew and bread</a:t>
                      </a:r>
                    </a:p>
                    <a:p>
                      <a:pPr algn="ctr"/>
                      <a:endParaRPr lang="en-US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Variety of vegetables, meat, fruit, cheese, and spices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552126"/>
                  </a:ext>
                </a:extLst>
              </a:tr>
              <a:tr h="270510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Potato stew 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Cabbage stew and bread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499818"/>
                  </a:ext>
                </a:extLst>
              </a:tr>
            </a:tbl>
          </a:graphicData>
        </a:graphic>
      </p:graphicFrame>
      <p:pic>
        <p:nvPicPr>
          <p:cNvPr id="5" name="Picture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A080103-6534-007C-4946-25A5BD05B8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625" t="26667" r="3802" b="41166"/>
          <a:stretch/>
        </p:blipFill>
        <p:spPr>
          <a:xfrm>
            <a:off x="804715" y="1676400"/>
            <a:ext cx="4997371" cy="2124862"/>
          </a:xfrm>
          <a:prstGeom prst="rect">
            <a:avLst/>
          </a:prstGeom>
        </p:spPr>
      </p:pic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B6685CF7-9211-F48D-5E27-BF3775E95C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125" t="28666" r="6156" b="28333"/>
          <a:stretch/>
        </p:blipFill>
        <p:spPr>
          <a:xfrm>
            <a:off x="3276600" y="4417262"/>
            <a:ext cx="2632710" cy="2116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EAB04D-074D-E2A5-E02F-905726E65E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000" t="33667" r="8344" b="29333"/>
          <a:stretch/>
        </p:blipFill>
        <p:spPr>
          <a:xfrm>
            <a:off x="804715" y="4621506"/>
            <a:ext cx="2252940" cy="1584297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62D16495-2565-877B-D6AA-CBE1EE350BD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660" t="26783" r="3795" b="38430"/>
          <a:stretch/>
        </p:blipFill>
        <p:spPr>
          <a:xfrm>
            <a:off x="6952490" y="2005214"/>
            <a:ext cx="4073053" cy="1796048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414BFBA2-4FC1-1C02-C95F-C6CBA865C76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5344" t="28500" r="5500" b="36857"/>
          <a:stretch/>
        </p:blipFill>
        <p:spPr>
          <a:xfrm>
            <a:off x="7235824" y="4399772"/>
            <a:ext cx="3506387" cy="21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98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70D418-601B-16A5-6E30-827D1B24566D}"/>
              </a:ext>
            </a:extLst>
          </p:cNvPr>
          <p:cNvSpPr txBox="1"/>
          <p:nvPr/>
        </p:nvSpPr>
        <p:spPr>
          <a:xfrm>
            <a:off x="479423" y="209550"/>
            <a:ext cx="11264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You have to make dinner for your family. What are you going to prepare?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6F19FD6-A4FF-4D86-85AA-AD5FD7C8AF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104771"/>
              </p:ext>
            </p:extLst>
          </p:nvPr>
        </p:nvGraphicFramePr>
        <p:xfrm>
          <a:off x="463549" y="1225440"/>
          <a:ext cx="11264902" cy="5410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32451">
                  <a:extLst>
                    <a:ext uri="{9D8B030D-6E8A-4147-A177-3AD203B41FA5}">
                      <a16:colId xmlns:a16="http://schemas.microsoft.com/office/drawing/2014/main" val="153102050"/>
                    </a:ext>
                  </a:extLst>
                </a:gridCol>
                <a:gridCol w="5632451">
                  <a:extLst>
                    <a:ext uri="{9D8B030D-6E8A-4147-A177-3AD203B41FA5}">
                      <a16:colId xmlns:a16="http://schemas.microsoft.com/office/drawing/2014/main" val="638582210"/>
                    </a:ext>
                  </a:extLst>
                </a:gridCol>
              </a:tblGrid>
              <a:tr h="270510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Meat is a luxury. It was a little pricey, but they loved it. You and your family will only eat bread for the next few days.</a:t>
                      </a:r>
                    </a:p>
                    <a:p>
                      <a:endParaRPr lang="en-US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+5 points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Variety of vegetables, meat, fruit, cheese, and spices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552126"/>
                  </a:ext>
                </a:extLst>
              </a:tr>
              <a:tr h="270510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Potato stew 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Cabbage stew and bread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499818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B6685CF7-9211-F48D-5E27-BF3775E95C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25" t="28666" r="6156" b="28333"/>
          <a:stretch/>
        </p:blipFill>
        <p:spPr>
          <a:xfrm>
            <a:off x="3276600" y="4417262"/>
            <a:ext cx="2632710" cy="2116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EAB04D-074D-E2A5-E02F-905726E65E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000" t="33667" r="8344" b="29333"/>
          <a:stretch/>
        </p:blipFill>
        <p:spPr>
          <a:xfrm>
            <a:off x="804715" y="4621506"/>
            <a:ext cx="2252940" cy="15842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D16495-2565-877B-D6AA-CBE1EE350B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660" t="26783" r="3795" b="38430"/>
          <a:stretch/>
        </p:blipFill>
        <p:spPr>
          <a:xfrm>
            <a:off x="6952490" y="2002971"/>
            <a:ext cx="4073053" cy="17960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4BFBA2-4FC1-1C02-C95F-C6CBA865C7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344" t="28500" r="5500" b="36857"/>
          <a:stretch/>
        </p:blipFill>
        <p:spPr>
          <a:xfrm>
            <a:off x="7235824" y="4399772"/>
            <a:ext cx="3506387" cy="21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98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70D418-601B-16A5-6E30-827D1B24566D}"/>
              </a:ext>
            </a:extLst>
          </p:cNvPr>
          <p:cNvSpPr txBox="1"/>
          <p:nvPr/>
        </p:nvSpPr>
        <p:spPr>
          <a:xfrm>
            <a:off x="479423" y="209550"/>
            <a:ext cx="11264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You have to make dinner for your family. What are you going to prepare?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6F19FD6-A4FF-4D86-85AA-AD5FD7C8AF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989531"/>
              </p:ext>
            </p:extLst>
          </p:nvPr>
        </p:nvGraphicFramePr>
        <p:xfrm>
          <a:off x="463549" y="1225440"/>
          <a:ext cx="11264902" cy="5410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32451">
                  <a:extLst>
                    <a:ext uri="{9D8B030D-6E8A-4147-A177-3AD203B41FA5}">
                      <a16:colId xmlns:a16="http://schemas.microsoft.com/office/drawing/2014/main" val="153102050"/>
                    </a:ext>
                  </a:extLst>
                </a:gridCol>
                <a:gridCol w="5632451">
                  <a:extLst>
                    <a:ext uri="{9D8B030D-6E8A-4147-A177-3AD203B41FA5}">
                      <a16:colId xmlns:a16="http://schemas.microsoft.com/office/drawing/2014/main" val="638582210"/>
                    </a:ext>
                  </a:extLst>
                </a:gridCol>
              </a:tblGrid>
              <a:tr h="270510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Beef stew and bread</a:t>
                      </a:r>
                    </a:p>
                    <a:p>
                      <a:pPr algn="ctr"/>
                      <a:endParaRPr lang="en-US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 spent all the money for the month. Your family now faces starvation. </a:t>
                      </a:r>
                    </a:p>
                    <a:p>
                      <a:endParaRPr lang="en-US" sz="28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 points</a:t>
                      </a:r>
                    </a:p>
                    <a:p>
                      <a:pPr algn="ctr"/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552126"/>
                  </a:ext>
                </a:extLst>
              </a:tr>
              <a:tr h="270510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Potato stew 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Cabbage stew and bread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49981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A080103-6534-007C-4946-25A5BD05B8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625" t="26667" r="3802" b="41166"/>
          <a:stretch/>
        </p:blipFill>
        <p:spPr>
          <a:xfrm>
            <a:off x="804715" y="1676400"/>
            <a:ext cx="4997371" cy="21248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685CF7-9211-F48D-5E27-BF3775E95C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25" t="28666" r="6156" b="28333"/>
          <a:stretch/>
        </p:blipFill>
        <p:spPr>
          <a:xfrm>
            <a:off x="3276600" y="4417262"/>
            <a:ext cx="2632710" cy="2116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EAB04D-074D-E2A5-E02F-905726E65E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000" t="33667" r="8344" b="29333"/>
          <a:stretch/>
        </p:blipFill>
        <p:spPr>
          <a:xfrm>
            <a:off x="804715" y="4621506"/>
            <a:ext cx="2252940" cy="15842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4BFBA2-4FC1-1C02-C95F-C6CBA865C7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344" t="28500" r="5500" b="36857"/>
          <a:stretch/>
        </p:blipFill>
        <p:spPr>
          <a:xfrm>
            <a:off x="7235824" y="4399772"/>
            <a:ext cx="3506387" cy="21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043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5772</TotalTime>
  <Words>1954</Words>
  <Application>Microsoft Office PowerPoint</Application>
  <PresentationFormat>Widescreen</PresentationFormat>
  <Paragraphs>193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Felix Titling</vt:lpstr>
      <vt:lpstr>Office Theme</vt:lpstr>
      <vt:lpstr>Would you survive as a medieval European  woman?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OVERALL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Would you survive as a European medieval woman?</dc:title>
  <dc:creator>Adcox, Brittany B</dc:creator>
  <cp:lastModifiedBy>Adcox, Brittany B</cp:lastModifiedBy>
  <cp:revision>29</cp:revision>
  <dcterms:created xsi:type="dcterms:W3CDTF">2023-06-07T17:33:16Z</dcterms:created>
  <dcterms:modified xsi:type="dcterms:W3CDTF">2023-09-25T20:29:12Z</dcterms:modified>
</cp:coreProperties>
</file>