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2"/>
  </p:notesMasterIdLst>
  <p:handoutMasterIdLst>
    <p:handoutMasterId r:id="rId43"/>
  </p:handoutMasterIdLst>
  <p:sldIdLst>
    <p:sldId id="256" r:id="rId2"/>
    <p:sldId id="362" r:id="rId3"/>
    <p:sldId id="340" r:id="rId4"/>
    <p:sldId id="332" r:id="rId5"/>
    <p:sldId id="334" r:id="rId6"/>
    <p:sldId id="354" r:id="rId7"/>
    <p:sldId id="333" r:id="rId8"/>
    <p:sldId id="335" r:id="rId9"/>
    <p:sldId id="372" r:id="rId10"/>
    <p:sldId id="373" r:id="rId11"/>
    <p:sldId id="374" r:id="rId12"/>
    <p:sldId id="375" r:id="rId13"/>
    <p:sldId id="376" r:id="rId14"/>
    <p:sldId id="377" r:id="rId15"/>
    <p:sldId id="378" r:id="rId16"/>
    <p:sldId id="379" r:id="rId17"/>
    <p:sldId id="364" r:id="rId18"/>
    <p:sldId id="380" r:id="rId19"/>
    <p:sldId id="365" r:id="rId20"/>
    <p:sldId id="366" r:id="rId21"/>
    <p:sldId id="367" r:id="rId22"/>
    <p:sldId id="368" r:id="rId23"/>
    <p:sldId id="370" r:id="rId24"/>
    <p:sldId id="369" r:id="rId25"/>
    <p:sldId id="381" r:id="rId26"/>
    <p:sldId id="371" r:id="rId27"/>
    <p:sldId id="382" r:id="rId28"/>
    <p:sldId id="355" r:id="rId29"/>
    <p:sldId id="384" r:id="rId30"/>
    <p:sldId id="383" r:id="rId31"/>
    <p:sldId id="385" r:id="rId32"/>
    <p:sldId id="361" r:id="rId33"/>
    <p:sldId id="387" r:id="rId34"/>
    <p:sldId id="359" r:id="rId35"/>
    <p:sldId id="358" r:id="rId36"/>
    <p:sldId id="388" r:id="rId37"/>
    <p:sldId id="360" r:id="rId38"/>
    <p:sldId id="389" r:id="rId39"/>
    <p:sldId id="390" r:id="rId40"/>
    <p:sldId id="391" r:id="rId41"/>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8000"/>
    <a:srgbClr val="009900"/>
    <a:srgbClr val="00CC00"/>
    <a:srgbClr val="990099"/>
    <a:srgbClr val="D6009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11" autoAdjust="0"/>
  </p:normalViewPr>
  <p:slideViewPr>
    <p:cSldViewPr>
      <p:cViewPr varScale="1">
        <p:scale>
          <a:sx n="96" d="100"/>
          <a:sy n="96" d="100"/>
        </p:scale>
        <p:origin x="6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2275"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182276"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2277"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FE1E4CE2-7B78-4888-8112-0421B68C331D}" type="slidenum">
              <a:rPr lang="en-US"/>
              <a:pPr>
                <a:defRPr/>
              </a:pPr>
              <a:t>‹#›</a:t>
            </a:fld>
            <a:endParaRPr lang="en-US"/>
          </a:p>
        </p:txBody>
      </p:sp>
    </p:spTree>
    <p:extLst>
      <p:ext uri="{BB962C8B-B14F-4D97-AF65-F5344CB8AC3E}">
        <p14:creationId xmlns:p14="http://schemas.microsoft.com/office/powerpoint/2010/main" val="18870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eaLnBrk="1" hangingPunct="1">
              <a:defRPr sz="1300"/>
            </a:lvl1pPr>
          </a:lstStyle>
          <a:p>
            <a:pPr>
              <a:defRPr/>
            </a:pPr>
            <a:endParaRPr lang="en-US"/>
          </a:p>
        </p:txBody>
      </p:sp>
      <p:sp>
        <p:nvSpPr>
          <p:cNvPr id="180227"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eaLnBrk="1" hangingPunct="1">
              <a:defRPr sz="13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180229"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0230"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eaLnBrk="1" hangingPunct="1">
              <a:defRPr sz="1300"/>
            </a:lvl1pPr>
          </a:lstStyle>
          <a:p>
            <a:pPr>
              <a:defRPr/>
            </a:pPr>
            <a:endParaRPr lang="en-US"/>
          </a:p>
        </p:txBody>
      </p:sp>
      <p:sp>
        <p:nvSpPr>
          <p:cNvPr id="180231"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eaLnBrk="1" hangingPunct="1">
              <a:defRPr sz="1300"/>
            </a:lvl1pPr>
          </a:lstStyle>
          <a:p>
            <a:pPr>
              <a:defRPr/>
            </a:pPr>
            <a:fld id="{74321B01-98C0-4426-87DE-157FA7BBDEB1}" type="slidenum">
              <a:rPr lang="en-US"/>
              <a:pPr>
                <a:defRPr/>
              </a:pPr>
              <a:t>‹#›</a:t>
            </a:fld>
            <a:endParaRPr lang="en-US"/>
          </a:p>
        </p:txBody>
      </p:sp>
    </p:spTree>
    <p:extLst>
      <p:ext uri="{BB962C8B-B14F-4D97-AF65-F5344CB8AC3E}">
        <p14:creationId xmlns:p14="http://schemas.microsoft.com/office/powerpoint/2010/main" val="3941527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4F8948-C185-40AD-9FFC-4758A128F778}" type="slidenum">
              <a:rPr lang="en-US" smtClean="0"/>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28600" indent="-228600"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sp>
        <p:nvSpPr>
          <p:cNvPr id="260098" name="Rectangle 2"/>
          <p:cNvSpPr>
            <a:spLocks noGrp="1" noChangeArrowheads="1"/>
          </p:cNvSpPr>
          <p:nvPr>
            <p:ph type="ctrTitle"/>
          </p:nvPr>
        </p:nvSpPr>
        <p:spPr>
          <a:xfrm>
            <a:off x="1752600" y="990600"/>
            <a:ext cx="6400800" cy="2514600"/>
          </a:xfrm>
          <a:solidFill>
            <a:schemeClr val="bg1"/>
          </a:solidFill>
          <a:ln w="76200" cmpd="tri">
            <a:solidFill>
              <a:schemeClr val="folHlink"/>
            </a:solidFill>
          </a:ln>
        </p:spPr>
        <p:txBody>
          <a:bodyPr/>
          <a:lstStyle>
            <a:lvl1pPr algn="ctr">
              <a:defRPr/>
            </a:lvl1pPr>
          </a:lstStyle>
          <a:p>
            <a:r>
              <a:rPr lang="en-US"/>
              <a:t>Click to edit Master title style</a:t>
            </a:r>
          </a:p>
        </p:txBody>
      </p:sp>
      <p:sp>
        <p:nvSpPr>
          <p:cNvPr id="260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505200" y="64008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43B8F1-228C-48F4-8E7C-2BE72E68D0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F7A5BC3-F279-4F4E-84C8-D74A2CB7FD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E3C90D4-C0C5-4C9D-B7A9-CEAE618E1E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C635600-3F1E-449E-A25C-CD575B749F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0DBF87-26B0-4D0C-AF84-2A360BBC62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77165-D476-4466-89AB-439DCEF6A3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4AA301-A26F-4408-A433-7FAE1D2AC8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0401A84-EEAB-4CFD-BBDB-F5584AFBA3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D653BCE-D6D3-4EC6-9005-2014A685A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9AB9230-3524-42EC-8635-DBB889989B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1A0AE48-933E-4044-88D4-B3D7783C4E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A0875D5-E8AD-4FEE-9D54-205E15ECC7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DFB295-678B-45A5-BADE-6960D7CB35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915400" cy="6858000"/>
            <a:chOff x="0" y="0"/>
            <a:chExt cx="5616" cy="4320"/>
          </a:xfrm>
        </p:grpSpPr>
        <p:pic>
          <p:nvPicPr>
            <p:cNvPr id="1032" name="Picture 3" descr="Expbanna"/>
            <p:cNvPicPr>
              <a:picLocks noChangeAspect="1" noChangeArrowheads="1"/>
            </p:cNvPicPr>
            <p:nvPr/>
          </p:nvPicPr>
          <p:blipFill>
            <a:blip r:embed="rId16" cstate="print"/>
            <a:srcRect/>
            <a:stretch>
              <a:fillRect/>
            </a:stretch>
          </p:blipFill>
          <p:spPr bwMode="invGray">
            <a:xfrm>
              <a:off x="0" y="0"/>
              <a:ext cx="432" cy="4320"/>
            </a:xfrm>
            <a:prstGeom prst="rect">
              <a:avLst/>
            </a:prstGeom>
            <a:noFill/>
            <a:ln w="9525">
              <a:noFill/>
              <a:miter lim="800000"/>
              <a:headEnd/>
              <a:tailEnd/>
            </a:ln>
          </p:spPr>
        </p:pic>
        <p:sp>
          <p:nvSpPr>
            <p:cNvPr id="259076" name="Rectangle 4"/>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p:spPr>
          <p:txBody>
            <a:bodyPr wrap="none" anchor="ctr"/>
            <a:lstStyle/>
            <a:p>
              <a:pPr>
                <a:defRPr/>
              </a:pPr>
              <a:endParaRPr lang="en-US"/>
            </a:p>
          </p:txBody>
        </p:sp>
      </p:grpSp>
      <p:sp>
        <p:nvSpPr>
          <p:cNvPr id="1027" name="Rectangle 5"/>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1066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9079" name="Rectangle 7"/>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259080" name="Rectangle 8"/>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25908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Arial" charset="0"/>
              </a:defRPr>
            </a:lvl1pPr>
          </a:lstStyle>
          <a:p>
            <a:pPr>
              <a:defRPr/>
            </a:pPr>
            <a:fld id="{933C8F50-B87A-4D9E-A645-3FB2BE8C22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0" fontAlgn="base" hangingPunct="0">
        <a:spcBef>
          <a:spcPct val="0"/>
        </a:spcBef>
        <a:spcAft>
          <a:spcPct val="0"/>
        </a:spcAft>
        <a:defRPr sz="4400" i="1">
          <a:solidFill>
            <a:schemeClr val="tx2"/>
          </a:solidFill>
          <a:latin typeface="Times New Roman" pitchFamily="18" charset="0"/>
        </a:defRPr>
      </a:lvl6pPr>
      <a:lvl7pPr marL="914400" algn="l" rtl="0" eaLnBrk="0" fontAlgn="base" hangingPunct="0">
        <a:spcBef>
          <a:spcPct val="0"/>
        </a:spcBef>
        <a:spcAft>
          <a:spcPct val="0"/>
        </a:spcAft>
        <a:defRPr sz="4400" i="1">
          <a:solidFill>
            <a:schemeClr val="tx2"/>
          </a:solidFill>
          <a:latin typeface="Times New Roman" pitchFamily="18" charset="0"/>
        </a:defRPr>
      </a:lvl7pPr>
      <a:lvl8pPr marL="1371600" algn="l" rtl="0" eaLnBrk="0" fontAlgn="base" hangingPunct="0">
        <a:spcBef>
          <a:spcPct val="0"/>
        </a:spcBef>
        <a:spcAft>
          <a:spcPct val="0"/>
        </a:spcAft>
        <a:defRPr sz="4400" i="1">
          <a:solidFill>
            <a:schemeClr val="tx2"/>
          </a:solidFill>
          <a:latin typeface="Times New Roman" pitchFamily="18" charset="0"/>
        </a:defRPr>
      </a:lvl8pPr>
      <a:lvl9pPr marL="1828800" algn="l"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y%20Videos/History%20Clips/History%20of%20the%20World--Ten%20Commandments.avi"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t>World in Transition:</a:t>
            </a:r>
            <a:br>
              <a:rPr lang="en-US"/>
            </a:br>
            <a:r>
              <a:rPr lang="en-US" sz="3600"/>
              <a:t>The Expansion of Civilization</a:t>
            </a:r>
          </a:p>
        </p:txBody>
      </p:sp>
      <p:sp>
        <p:nvSpPr>
          <p:cNvPr id="3075" name="Rectangle 3"/>
          <p:cNvSpPr>
            <a:spLocks noGrp="1" noChangeArrowheads="1"/>
          </p:cNvSpPr>
          <p:nvPr>
            <p:ph type="subTitle" idx="1"/>
          </p:nvPr>
        </p:nvSpPr>
        <p:spPr>
          <a:xfrm>
            <a:off x="1752600" y="3962400"/>
            <a:ext cx="6400800" cy="1600200"/>
          </a:xfrm>
          <a:ln w="9525"/>
        </p:spPr>
        <p:txBody>
          <a:bodyPr/>
          <a:lstStyle/>
          <a:p>
            <a:pPr>
              <a:lnSpc>
                <a:spcPct val="90000"/>
              </a:lnSpc>
            </a:pP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Basic Beliefs of Hinduism</a:t>
            </a:r>
          </a:p>
        </p:txBody>
      </p:sp>
      <p:sp>
        <p:nvSpPr>
          <p:cNvPr id="25603" name="Rectangle 3"/>
          <p:cNvSpPr>
            <a:spLocks noGrp="1" noChangeArrowheads="1"/>
          </p:cNvSpPr>
          <p:nvPr>
            <p:ph type="body" sz="half" idx="1"/>
          </p:nvPr>
        </p:nvSpPr>
        <p:spPr>
          <a:xfrm>
            <a:off x="1066800" y="1752600"/>
            <a:ext cx="4495800" cy="4495800"/>
          </a:xfrm>
        </p:spPr>
        <p:txBody>
          <a:bodyPr/>
          <a:lstStyle/>
          <a:p>
            <a:r>
              <a:rPr lang="en-US" sz="2800"/>
              <a:t>Atman</a:t>
            </a:r>
          </a:p>
          <a:p>
            <a:r>
              <a:rPr lang="en-US" sz="2800"/>
              <a:t>Major Ideas</a:t>
            </a:r>
          </a:p>
          <a:p>
            <a:pPr lvl="1"/>
            <a:r>
              <a:rPr lang="en-US" sz="2400"/>
              <a:t>Dharma (duty)</a:t>
            </a:r>
          </a:p>
          <a:p>
            <a:pPr lvl="1"/>
            <a:r>
              <a:rPr lang="en-US" sz="2400"/>
              <a:t>Karma (action)</a:t>
            </a:r>
          </a:p>
          <a:p>
            <a:pPr lvl="1"/>
            <a:r>
              <a:rPr lang="en-US" sz="2400"/>
              <a:t>Samsara (cycle of life)</a:t>
            </a:r>
          </a:p>
          <a:p>
            <a:pPr lvl="1"/>
            <a:r>
              <a:rPr lang="en-US" sz="2400"/>
              <a:t>Moksha (liberation)</a:t>
            </a:r>
          </a:p>
          <a:p>
            <a:r>
              <a:rPr lang="en-US" sz="2800"/>
              <a:t>Yogas</a:t>
            </a:r>
          </a:p>
          <a:p>
            <a:pPr lvl="1"/>
            <a:r>
              <a:rPr lang="en-US" sz="2400"/>
              <a:t>Paths or practices</a:t>
            </a:r>
          </a:p>
          <a:p>
            <a:pPr lvl="1"/>
            <a:r>
              <a:rPr lang="en-US" sz="2400"/>
              <a:t>Several different types</a:t>
            </a:r>
          </a:p>
        </p:txBody>
      </p:sp>
      <p:pic>
        <p:nvPicPr>
          <p:cNvPr id="25604" name="Picture 7" descr="kali"/>
          <p:cNvPicPr>
            <a:picLocks noGrp="1" noChangeAspect="1" noChangeArrowheads="1"/>
          </p:cNvPicPr>
          <p:nvPr>
            <p:ph sz="half" idx="2"/>
          </p:nvPr>
        </p:nvPicPr>
        <p:blipFill>
          <a:blip r:embed="rId2" cstate="print"/>
          <a:srcRect/>
          <a:stretch>
            <a:fillRect/>
          </a:stretch>
        </p:blipFill>
        <p:spPr>
          <a:xfrm>
            <a:off x="5715000" y="1676400"/>
            <a:ext cx="2749550" cy="4114800"/>
          </a:xfrm>
          <a:noFill/>
        </p:spPr>
      </p:pic>
      <p:sp>
        <p:nvSpPr>
          <p:cNvPr id="25605" name="Text Box 8"/>
          <p:cNvSpPr txBox="1">
            <a:spLocks noChangeArrowheads="1"/>
          </p:cNvSpPr>
          <p:nvPr/>
        </p:nvSpPr>
        <p:spPr bwMode="auto">
          <a:xfrm>
            <a:off x="5638800" y="5791200"/>
            <a:ext cx="33528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Kali, goddess of death and destruction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Social Impact of Hinduism</a:t>
            </a:r>
          </a:p>
        </p:txBody>
      </p:sp>
      <p:pic>
        <p:nvPicPr>
          <p:cNvPr id="26627" name="Picture 6" descr="Caste System"/>
          <p:cNvPicPr>
            <a:picLocks noChangeAspect="1" noChangeArrowheads="1"/>
          </p:cNvPicPr>
          <p:nvPr/>
        </p:nvPicPr>
        <p:blipFill>
          <a:blip r:embed="rId2" cstate="print"/>
          <a:srcRect/>
          <a:stretch>
            <a:fillRect/>
          </a:stretch>
        </p:blipFill>
        <p:spPr bwMode="auto">
          <a:xfrm>
            <a:off x="5014913" y="1828800"/>
            <a:ext cx="3671887" cy="4267200"/>
          </a:xfrm>
          <a:prstGeom prst="rect">
            <a:avLst/>
          </a:prstGeom>
          <a:noFill/>
          <a:ln w="9525">
            <a:noFill/>
            <a:miter lim="800000"/>
            <a:headEnd/>
            <a:tailEnd/>
          </a:ln>
        </p:spPr>
      </p:pic>
      <p:pic>
        <p:nvPicPr>
          <p:cNvPr id="26628" name="Picture 8" descr="Caste system as body diagram"/>
          <p:cNvPicPr>
            <a:picLocks noChangeAspect="1" noChangeArrowheads="1"/>
          </p:cNvPicPr>
          <p:nvPr/>
        </p:nvPicPr>
        <p:blipFill>
          <a:blip r:embed="rId3" cstate="print"/>
          <a:srcRect/>
          <a:stretch>
            <a:fillRect/>
          </a:stretch>
        </p:blipFill>
        <p:spPr bwMode="auto">
          <a:xfrm>
            <a:off x="1589088" y="1524000"/>
            <a:ext cx="2982912" cy="4724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066800" y="304800"/>
            <a:ext cx="7772400" cy="1143000"/>
          </a:xfrm>
        </p:spPr>
        <p:txBody>
          <a:bodyPr/>
          <a:lstStyle/>
          <a:p>
            <a:r>
              <a:rPr lang="en-US"/>
              <a:t>Modern Untouchables</a:t>
            </a:r>
          </a:p>
        </p:txBody>
      </p:sp>
      <p:pic>
        <p:nvPicPr>
          <p:cNvPr id="27651" name="Picture 9" descr="Untouchable 2"/>
          <p:cNvPicPr>
            <a:picLocks noGrp="1" noChangeAspect="1" noChangeArrowheads="1"/>
          </p:cNvPicPr>
          <p:nvPr>
            <p:ph idx="1"/>
          </p:nvPr>
        </p:nvPicPr>
        <p:blipFill>
          <a:blip r:embed="rId2" cstate="print"/>
          <a:srcRect/>
          <a:stretch>
            <a:fillRect/>
          </a:stretch>
        </p:blipFill>
        <p:spPr>
          <a:xfrm>
            <a:off x="1066800" y="1447800"/>
            <a:ext cx="3505200" cy="2379663"/>
          </a:xfrm>
          <a:noFill/>
        </p:spPr>
      </p:pic>
      <p:pic>
        <p:nvPicPr>
          <p:cNvPr id="27652" name="Picture 10" descr="Untouchable"/>
          <p:cNvPicPr>
            <a:picLocks noChangeAspect="1" noChangeArrowheads="1"/>
          </p:cNvPicPr>
          <p:nvPr/>
        </p:nvPicPr>
        <p:blipFill>
          <a:blip r:embed="rId3" cstate="print"/>
          <a:srcRect/>
          <a:stretch>
            <a:fillRect/>
          </a:stretch>
        </p:blipFill>
        <p:spPr bwMode="auto">
          <a:xfrm>
            <a:off x="4648200" y="1447800"/>
            <a:ext cx="4114800" cy="3856038"/>
          </a:xfrm>
          <a:prstGeom prst="rect">
            <a:avLst/>
          </a:prstGeom>
          <a:noFill/>
          <a:ln w="9525">
            <a:noFill/>
            <a:miter lim="800000"/>
            <a:headEnd/>
            <a:tailEnd/>
          </a:ln>
        </p:spPr>
      </p:pic>
      <p:sp>
        <p:nvSpPr>
          <p:cNvPr id="27653" name="Text Box 11"/>
          <p:cNvSpPr txBox="1">
            <a:spLocks noChangeArrowheads="1"/>
          </p:cNvSpPr>
          <p:nvPr/>
        </p:nvSpPr>
        <p:spPr bwMode="auto">
          <a:xfrm>
            <a:off x="4648200" y="5332413"/>
            <a:ext cx="4191000" cy="915987"/>
          </a:xfrm>
          <a:prstGeom prst="rect">
            <a:avLst/>
          </a:prstGeom>
          <a:noFill/>
          <a:ln w="9525">
            <a:noFill/>
            <a:miter lim="800000"/>
            <a:headEnd/>
            <a:tailEnd/>
          </a:ln>
        </p:spPr>
        <p:txBody>
          <a:bodyPr>
            <a:spAutoFit/>
          </a:bodyPr>
          <a:lstStyle/>
          <a:p>
            <a:pPr>
              <a:spcBef>
                <a:spcPct val="50000"/>
              </a:spcBef>
            </a:pPr>
            <a:r>
              <a:rPr lang="en-US"/>
              <a:t>Modern India has 160 million untouchables or approximately 15% of India’s population.</a:t>
            </a:r>
          </a:p>
        </p:txBody>
      </p:sp>
      <p:pic>
        <p:nvPicPr>
          <p:cNvPr id="27654" name="Picture 12" descr="Untouchable 3"/>
          <p:cNvPicPr>
            <a:picLocks noChangeAspect="1" noChangeArrowheads="1"/>
          </p:cNvPicPr>
          <p:nvPr/>
        </p:nvPicPr>
        <p:blipFill>
          <a:blip r:embed="rId4" cstate="print"/>
          <a:srcRect/>
          <a:stretch>
            <a:fillRect/>
          </a:stretch>
        </p:blipFill>
        <p:spPr bwMode="auto">
          <a:xfrm>
            <a:off x="1066800" y="3886200"/>
            <a:ext cx="3505200" cy="2378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Buddhism</a:t>
            </a:r>
          </a:p>
        </p:txBody>
      </p:sp>
      <p:sp>
        <p:nvSpPr>
          <p:cNvPr id="28675" name="Rectangle 3"/>
          <p:cNvSpPr>
            <a:spLocks noGrp="1" noChangeArrowheads="1"/>
          </p:cNvSpPr>
          <p:nvPr>
            <p:ph type="body" sz="half" idx="1"/>
          </p:nvPr>
        </p:nvSpPr>
        <p:spPr>
          <a:xfrm>
            <a:off x="1066800" y="1752600"/>
            <a:ext cx="4267200" cy="4114800"/>
          </a:xfrm>
        </p:spPr>
        <p:txBody>
          <a:bodyPr/>
          <a:lstStyle/>
          <a:p>
            <a:pPr>
              <a:lnSpc>
                <a:spcPct val="90000"/>
              </a:lnSpc>
            </a:pPr>
            <a:r>
              <a:rPr lang="en-US" sz="2800" dirty="0"/>
              <a:t>Founded by Siddhartha Gautama (563-483 BCE)</a:t>
            </a:r>
          </a:p>
          <a:p>
            <a:pPr lvl="1">
              <a:lnSpc>
                <a:spcPct val="90000"/>
              </a:lnSpc>
            </a:pPr>
            <a:r>
              <a:rPr lang="en-US" sz="2400" dirty="0"/>
              <a:t>Born into </a:t>
            </a:r>
            <a:r>
              <a:rPr lang="en-US" sz="2400" dirty="0" err="1"/>
              <a:t>kshatriya</a:t>
            </a:r>
            <a:r>
              <a:rPr lang="en-US" sz="2400" dirty="0"/>
              <a:t> caste</a:t>
            </a:r>
          </a:p>
          <a:p>
            <a:pPr>
              <a:lnSpc>
                <a:spcPct val="90000"/>
              </a:lnSpc>
            </a:pPr>
            <a:r>
              <a:rPr lang="en-US" sz="2800" dirty="0"/>
              <a:t>Reform movement of Hinduism</a:t>
            </a:r>
          </a:p>
          <a:p>
            <a:pPr lvl="1">
              <a:lnSpc>
                <a:spcPct val="90000"/>
              </a:lnSpc>
            </a:pPr>
            <a:r>
              <a:rPr lang="en-US" sz="2400" dirty="0"/>
              <a:t>No specific deity?</a:t>
            </a:r>
          </a:p>
          <a:p>
            <a:pPr lvl="1">
              <a:lnSpc>
                <a:spcPct val="90000"/>
              </a:lnSpc>
            </a:pPr>
            <a:r>
              <a:rPr lang="en-US" sz="2400" dirty="0"/>
              <a:t>Rejects the atman</a:t>
            </a:r>
          </a:p>
          <a:p>
            <a:pPr lvl="1">
              <a:lnSpc>
                <a:spcPct val="90000"/>
              </a:lnSpc>
            </a:pPr>
            <a:r>
              <a:rPr lang="en-US" sz="2400" dirty="0"/>
              <a:t>Believes in spiritual equality</a:t>
            </a:r>
          </a:p>
          <a:p>
            <a:pPr lvl="2">
              <a:lnSpc>
                <a:spcPct val="90000"/>
              </a:lnSpc>
            </a:pPr>
            <a:r>
              <a:rPr lang="en-US" sz="2000" dirty="0"/>
              <a:t>No caste system</a:t>
            </a:r>
          </a:p>
          <a:p>
            <a:pPr lvl="1">
              <a:lnSpc>
                <a:spcPct val="90000"/>
              </a:lnSpc>
            </a:pPr>
            <a:endParaRPr lang="en-US" sz="2400" dirty="0"/>
          </a:p>
        </p:txBody>
      </p:sp>
      <p:pic>
        <p:nvPicPr>
          <p:cNvPr id="28676" name="Picture 8" descr="Buddha 2"/>
          <p:cNvPicPr>
            <a:picLocks noGrp="1" noChangeAspect="1" noChangeArrowheads="1"/>
          </p:cNvPicPr>
          <p:nvPr>
            <p:ph sz="half" idx="2"/>
          </p:nvPr>
        </p:nvPicPr>
        <p:blipFill>
          <a:blip r:embed="rId2" cstate="print"/>
          <a:srcRect/>
          <a:stretch>
            <a:fillRect/>
          </a:stretch>
        </p:blipFill>
        <p:spPr>
          <a:xfrm>
            <a:off x="5554663" y="1676400"/>
            <a:ext cx="3208337" cy="41148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Basic Beliefs of Buddhism</a:t>
            </a:r>
          </a:p>
        </p:txBody>
      </p:sp>
      <p:sp>
        <p:nvSpPr>
          <p:cNvPr id="29699" name="Rectangle 3"/>
          <p:cNvSpPr>
            <a:spLocks noGrp="1" noChangeArrowheads="1"/>
          </p:cNvSpPr>
          <p:nvPr>
            <p:ph type="body" sz="half" idx="1"/>
          </p:nvPr>
        </p:nvSpPr>
        <p:spPr>
          <a:xfrm>
            <a:off x="1066800" y="1524000"/>
            <a:ext cx="4267200" cy="4800600"/>
          </a:xfrm>
        </p:spPr>
        <p:txBody>
          <a:bodyPr/>
          <a:lstStyle/>
          <a:p>
            <a:r>
              <a:rPr lang="en-US" sz="2800" dirty="0"/>
              <a:t>Four Noble Truths</a:t>
            </a:r>
          </a:p>
          <a:p>
            <a:pPr lvl="1"/>
            <a:r>
              <a:rPr lang="en-US" sz="2400" dirty="0"/>
              <a:t>Life is suffering</a:t>
            </a:r>
          </a:p>
          <a:p>
            <a:pPr lvl="1"/>
            <a:r>
              <a:rPr lang="en-US" sz="2400" dirty="0"/>
              <a:t>Desire causes suffering</a:t>
            </a:r>
          </a:p>
          <a:p>
            <a:pPr lvl="1"/>
            <a:r>
              <a:rPr lang="en-US" sz="2400" dirty="0"/>
              <a:t>End suffering by ending desire</a:t>
            </a:r>
          </a:p>
          <a:p>
            <a:pPr lvl="1"/>
            <a:r>
              <a:rPr lang="en-US" sz="2400" dirty="0"/>
              <a:t>To end desire follow the Eightfold Path</a:t>
            </a:r>
          </a:p>
          <a:p>
            <a:pPr lvl="2"/>
            <a:r>
              <a:rPr lang="en-US" sz="2000" dirty="0"/>
              <a:t>Right view, right intention, right speech, right action, right livelihood, right effort, right mindfulness, right concentration </a:t>
            </a:r>
          </a:p>
        </p:txBody>
      </p:sp>
      <p:pic>
        <p:nvPicPr>
          <p:cNvPr id="29700" name="Picture 5" descr="buddhist wheel"/>
          <p:cNvPicPr>
            <a:picLocks noChangeAspect="1" noChangeArrowheads="1"/>
          </p:cNvPicPr>
          <p:nvPr/>
        </p:nvPicPr>
        <p:blipFill>
          <a:blip r:embed="rId2" cstate="print"/>
          <a:srcRect/>
          <a:stretch>
            <a:fillRect/>
          </a:stretch>
        </p:blipFill>
        <p:spPr bwMode="auto">
          <a:xfrm>
            <a:off x="5372100" y="1600200"/>
            <a:ext cx="3238500" cy="3276600"/>
          </a:xfrm>
          <a:prstGeom prst="rect">
            <a:avLst/>
          </a:prstGeom>
          <a:noFill/>
          <a:ln w="9525">
            <a:noFill/>
            <a:miter lim="800000"/>
            <a:headEnd/>
            <a:tailEnd/>
          </a:ln>
        </p:spPr>
      </p:pic>
      <p:sp>
        <p:nvSpPr>
          <p:cNvPr id="29701" name="Text Box 6"/>
          <p:cNvSpPr txBox="1">
            <a:spLocks noChangeArrowheads="1"/>
          </p:cNvSpPr>
          <p:nvPr/>
        </p:nvSpPr>
        <p:spPr bwMode="auto">
          <a:xfrm>
            <a:off x="5334000" y="5029200"/>
            <a:ext cx="3429000" cy="581025"/>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Buddhist Wheel of Life; the eight spokes represent the Eightfold Path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Spread of Buddhism</a:t>
            </a:r>
          </a:p>
        </p:txBody>
      </p:sp>
      <p:pic>
        <p:nvPicPr>
          <p:cNvPr id="30723" name="Picture 7" descr="Religion of Asia"/>
          <p:cNvPicPr>
            <a:picLocks noGrp="1" noChangeAspect="1" noChangeArrowheads="1"/>
          </p:cNvPicPr>
          <p:nvPr>
            <p:ph idx="1"/>
          </p:nvPr>
        </p:nvPicPr>
        <p:blipFill>
          <a:blip r:embed="rId2" cstate="print"/>
          <a:srcRect/>
          <a:stretch>
            <a:fillRect/>
          </a:stretch>
        </p:blipFill>
        <p:spPr>
          <a:xfrm>
            <a:off x="1295400" y="1600200"/>
            <a:ext cx="7162800" cy="4619625"/>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990600"/>
          </a:xfrm>
        </p:spPr>
        <p:txBody>
          <a:bodyPr/>
          <a:lstStyle/>
          <a:p>
            <a:r>
              <a:rPr lang="en-US" dirty="0"/>
              <a:t>Social Impact of Buddhism</a:t>
            </a:r>
          </a:p>
        </p:txBody>
      </p:sp>
      <p:sp>
        <p:nvSpPr>
          <p:cNvPr id="3" name="Text Placeholder 2"/>
          <p:cNvSpPr>
            <a:spLocks noGrp="1"/>
          </p:cNvSpPr>
          <p:nvPr>
            <p:ph type="body" sz="half" idx="1"/>
          </p:nvPr>
        </p:nvSpPr>
        <p:spPr>
          <a:xfrm>
            <a:off x="1066800" y="1600200"/>
            <a:ext cx="4343400" cy="4114800"/>
          </a:xfrm>
        </p:spPr>
        <p:txBody>
          <a:bodyPr/>
          <a:lstStyle/>
          <a:p>
            <a:r>
              <a:rPr lang="en-US" sz="2800" dirty="0"/>
              <a:t>Spread to Central Asia, East Asia, &amp; SE Asia</a:t>
            </a:r>
          </a:p>
          <a:p>
            <a:pPr lvl="1"/>
            <a:r>
              <a:rPr lang="en-US" sz="2400" dirty="0"/>
              <a:t>Often blends with existing beliefs</a:t>
            </a:r>
          </a:p>
          <a:p>
            <a:r>
              <a:rPr lang="en-US" sz="2800" dirty="0"/>
              <a:t>Built monasteries for men and women</a:t>
            </a:r>
          </a:p>
          <a:p>
            <a:pPr lvl="1"/>
            <a:r>
              <a:rPr lang="en-US" sz="2400" dirty="0"/>
              <a:t>Provides elite women an alternative to traditional living </a:t>
            </a:r>
          </a:p>
        </p:txBody>
      </p:sp>
      <p:pic>
        <p:nvPicPr>
          <p:cNvPr id="5" name="Content Placeholder 4" descr="nuns in korea.jpg"/>
          <p:cNvPicPr>
            <a:picLocks noGrp="1" noChangeAspect="1"/>
          </p:cNvPicPr>
          <p:nvPr>
            <p:ph sz="half" idx="2"/>
          </p:nvPr>
        </p:nvPicPr>
        <p:blipFill>
          <a:blip r:embed="rId2" cstate="print"/>
          <a:stretch>
            <a:fillRect/>
          </a:stretch>
        </p:blipFill>
        <p:spPr>
          <a:xfrm>
            <a:off x="5562600" y="3926996"/>
            <a:ext cx="3200400" cy="2245204"/>
          </a:xfrm>
        </p:spPr>
      </p:pic>
      <p:pic>
        <p:nvPicPr>
          <p:cNvPr id="6" name="Picture 5" descr="puning_temple china.jpg"/>
          <p:cNvPicPr>
            <a:picLocks noChangeAspect="1"/>
          </p:cNvPicPr>
          <p:nvPr/>
        </p:nvPicPr>
        <p:blipFill>
          <a:blip r:embed="rId3" cstate="print"/>
          <a:stretch>
            <a:fillRect/>
          </a:stretch>
        </p:blipFill>
        <p:spPr>
          <a:xfrm>
            <a:off x="5562600" y="1371600"/>
            <a:ext cx="3200400" cy="23968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Zoroastrianism</a:t>
            </a:r>
          </a:p>
        </p:txBody>
      </p:sp>
      <p:sp>
        <p:nvSpPr>
          <p:cNvPr id="3" name="Text Placeholder 2"/>
          <p:cNvSpPr>
            <a:spLocks noGrp="1"/>
          </p:cNvSpPr>
          <p:nvPr>
            <p:ph type="body" sz="half" idx="1"/>
          </p:nvPr>
        </p:nvSpPr>
        <p:spPr>
          <a:xfrm>
            <a:off x="1066800" y="1752600"/>
            <a:ext cx="4876800" cy="4114800"/>
          </a:xfrm>
        </p:spPr>
        <p:txBody>
          <a:bodyPr/>
          <a:lstStyle/>
          <a:p>
            <a:r>
              <a:rPr lang="en-US" sz="2800" dirty="0"/>
              <a:t>Founded by </a:t>
            </a:r>
            <a:r>
              <a:rPr lang="en-US" sz="2800" dirty="0" err="1"/>
              <a:t>Zarathushtra</a:t>
            </a:r>
            <a:r>
              <a:rPr lang="en-US" sz="2800" dirty="0"/>
              <a:t> (Zoroaster) c. 600 BCE</a:t>
            </a:r>
          </a:p>
          <a:p>
            <a:r>
              <a:rPr lang="en-US" sz="2800" dirty="0"/>
              <a:t>God </a:t>
            </a:r>
            <a:r>
              <a:rPr lang="en-US" sz="2800" dirty="0" err="1"/>
              <a:t>Ahura</a:t>
            </a:r>
            <a:r>
              <a:rPr lang="en-US" sz="2800" dirty="0"/>
              <a:t> Mazda which produces only good</a:t>
            </a:r>
          </a:p>
          <a:p>
            <a:pPr lvl="1"/>
            <a:r>
              <a:rPr lang="en-US" sz="2400" dirty="0"/>
              <a:t>Evil is always trying to destroy the work of </a:t>
            </a:r>
            <a:r>
              <a:rPr lang="en-US" sz="2400" dirty="0" err="1"/>
              <a:t>Ahura</a:t>
            </a:r>
            <a:r>
              <a:rPr lang="en-US" sz="2400" dirty="0"/>
              <a:t> Mazda</a:t>
            </a:r>
          </a:p>
          <a:p>
            <a:r>
              <a:rPr lang="en-US" sz="2800" dirty="0"/>
              <a:t>Became the state religion of the Persian Empire</a:t>
            </a:r>
          </a:p>
          <a:p>
            <a:endParaRPr lang="en-US" sz="2800" dirty="0"/>
          </a:p>
        </p:txBody>
      </p:sp>
      <p:pic>
        <p:nvPicPr>
          <p:cNvPr id="5" name="Content Placeholder 4" descr="Zoroaster.jpg"/>
          <p:cNvPicPr>
            <a:picLocks noGrp="1" noChangeAspect="1"/>
          </p:cNvPicPr>
          <p:nvPr>
            <p:ph sz="half" idx="2"/>
          </p:nvPr>
        </p:nvPicPr>
        <p:blipFill>
          <a:blip r:embed="rId2" cstate="print"/>
          <a:stretch>
            <a:fillRect/>
          </a:stretch>
        </p:blipFill>
        <p:spPr>
          <a:xfrm>
            <a:off x="5943600" y="1752600"/>
            <a:ext cx="2717800" cy="4064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Zoroastrianism</a:t>
            </a:r>
          </a:p>
        </p:txBody>
      </p:sp>
      <p:sp>
        <p:nvSpPr>
          <p:cNvPr id="3" name="Text Placeholder 2"/>
          <p:cNvSpPr>
            <a:spLocks noGrp="1"/>
          </p:cNvSpPr>
          <p:nvPr>
            <p:ph type="body" sz="half" idx="1"/>
          </p:nvPr>
        </p:nvSpPr>
        <p:spPr>
          <a:xfrm>
            <a:off x="1066800" y="1752600"/>
            <a:ext cx="3810000" cy="4419600"/>
          </a:xfrm>
        </p:spPr>
        <p:txBody>
          <a:bodyPr/>
          <a:lstStyle/>
          <a:p>
            <a:r>
              <a:rPr lang="en-US" sz="2800" dirty="0"/>
              <a:t>200,000 worldwide</a:t>
            </a:r>
          </a:p>
          <a:p>
            <a:r>
              <a:rPr lang="en-US" sz="2800" dirty="0"/>
              <a:t>Influence on other religions</a:t>
            </a:r>
          </a:p>
          <a:p>
            <a:pPr lvl="1"/>
            <a:r>
              <a:rPr lang="en-US" sz="2400" dirty="0"/>
              <a:t>God vs. Satan</a:t>
            </a:r>
          </a:p>
          <a:p>
            <a:pPr lvl="1"/>
            <a:r>
              <a:rPr lang="en-US" sz="2400" dirty="0"/>
              <a:t>the Soul</a:t>
            </a:r>
          </a:p>
          <a:p>
            <a:pPr lvl="1"/>
            <a:r>
              <a:rPr lang="en-US" sz="2400" dirty="0"/>
              <a:t>Heaven &amp; Hell</a:t>
            </a:r>
          </a:p>
          <a:p>
            <a:pPr lvl="1"/>
            <a:r>
              <a:rPr lang="en-US" sz="2400" dirty="0"/>
              <a:t>Virgin birth of savior</a:t>
            </a:r>
          </a:p>
          <a:p>
            <a:pPr lvl="1"/>
            <a:r>
              <a:rPr lang="en-US" sz="2400" dirty="0"/>
              <a:t>Resurrection</a:t>
            </a:r>
          </a:p>
          <a:p>
            <a:pPr lvl="1"/>
            <a:r>
              <a:rPr lang="en-US" sz="2400" dirty="0"/>
              <a:t>Day of </a:t>
            </a:r>
            <a:r>
              <a:rPr lang="en-US" sz="2400" dirty="0" err="1"/>
              <a:t>Judgement</a:t>
            </a:r>
            <a:endParaRPr lang="en-US" sz="2400" dirty="0"/>
          </a:p>
        </p:txBody>
      </p:sp>
      <p:pic>
        <p:nvPicPr>
          <p:cNvPr id="5" name="Content Placeholder 4" descr="Faravahar--protector spirit--Zoroastrianism.png"/>
          <p:cNvPicPr>
            <a:picLocks noGrp="1" noChangeAspect="1"/>
          </p:cNvPicPr>
          <p:nvPr>
            <p:ph sz="half" idx="2"/>
          </p:nvPr>
        </p:nvPicPr>
        <p:blipFill>
          <a:blip r:embed="rId2" cstate="print"/>
          <a:stretch>
            <a:fillRect/>
          </a:stretch>
        </p:blipFill>
        <p:spPr>
          <a:xfrm>
            <a:off x="4953000" y="1616529"/>
            <a:ext cx="3810000" cy="2041071"/>
          </a:xfrm>
        </p:spPr>
      </p:pic>
      <p:pic>
        <p:nvPicPr>
          <p:cNvPr id="6" name="Picture 5" descr="Atash Behram in Iran.jpg"/>
          <p:cNvPicPr>
            <a:picLocks noChangeAspect="1"/>
          </p:cNvPicPr>
          <p:nvPr/>
        </p:nvPicPr>
        <p:blipFill>
          <a:blip r:embed="rId3" cstate="print"/>
          <a:stretch>
            <a:fillRect/>
          </a:stretch>
        </p:blipFill>
        <p:spPr>
          <a:xfrm>
            <a:off x="5410200" y="3924300"/>
            <a:ext cx="2895600" cy="2171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Judaism</a:t>
            </a:r>
          </a:p>
        </p:txBody>
      </p:sp>
      <p:sp>
        <p:nvSpPr>
          <p:cNvPr id="31747" name="Rectangle 3"/>
          <p:cNvSpPr>
            <a:spLocks noGrp="1" noChangeArrowheads="1"/>
          </p:cNvSpPr>
          <p:nvPr>
            <p:ph type="body" sz="half" idx="1"/>
          </p:nvPr>
        </p:nvSpPr>
        <p:spPr>
          <a:xfrm>
            <a:off x="1066800" y="1752600"/>
            <a:ext cx="4724400" cy="4419600"/>
          </a:xfrm>
        </p:spPr>
        <p:txBody>
          <a:bodyPr/>
          <a:lstStyle/>
          <a:p>
            <a:r>
              <a:rPr lang="en-US" sz="2800"/>
              <a:t>Monotheistic</a:t>
            </a:r>
          </a:p>
          <a:p>
            <a:pPr lvl="1"/>
            <a:r>
              <a:rPr lang="en-US" sz="2400"/>
              <a:t>Yahweh (Yhwh)</a:t>
            </a:r>
          </a:p>
          <a:p>
            <a:r>
              <a:rPr lang="en-US" sz="2800"/>
              <a:t>Abraham considered “father” of the Jews</a:t>
            </a:r>
          </a:p>
          <a:p>
            <a:r>
              <a:rPr lang="en-US" sz="2800"/>
              <a:t>Hebrews are the chosen people of God &amp; Canaan is the chosen land</a:t>
            </a:r>
          </a:p>
          <a:p>
            <a:r>
              <a:rPr lang="en-US" sz="2800"/>
              <a:t>Messiah will create God’s kingdom on Earth</a:t>
            </a:r>
          </a:p>
        </p:txBody>
      </p:sp>
      <p:pic>
        <p:nvPicPr>
          <p:cNvPr id="31748" name="Picture 9" descr="Abraham and Issac by Rembrandt"/>
          <p:cNvPicPr>
            <a:picLocks noGrp="1" noChangeAspect="1" noChangeArrowheads="1"/>
          </p:cNvPicPr>
          <p:nvPr>
            <p:ph sz="half" idx="2"/>
          </p:nvPr>
        </p:nvPicPr>
        <p:blipFill>
          <a:blip r:embed="rId2" cstate="print"/>
          <a:srcRect/>
          <a:stretch>
            <a:fillRect/>
          </a:stretch>
        </p:blipFill>
        <p:spPr>
          <a:xfrm>
            <a:off x="5854700" y="1676400"/>
            <a:ext cx="2832100" cy="4114800"/>
          </a:xfrm>
          <a:noFill/>
        </p:spPr>
      </p:pic>
      <p:sp>
        <p:nvSpPr>
          <p:cNvPr id="31749" name="Text Box 10"/>
          <p:cNvSpPr txBox="1">
            <a:spLocks noChangeArrowheads="1"/>
          </p:cNvSpPr>
          <p:nvPr/>
        </p:nvSpPr>
        <p:spPr bwMode="auto">
          <a:xfrm>
            <a:off x="5791200" y="5743575"/>
            <a:ext cx="2895600" cy="581025"/>
          </a:xfrm>
          <a:prstGeom prst="rect">
            <a:avLst/>
          </a:prstGeom>
          <a:noFill/>
          <a:ln w="9525">
            <a:noFill/>
            <a:miter lim="800000"/>
            <a:headEnd/>
            <a:tailEnd/>
          </a:ln>
        </p:spPr>
        <p:txBody>
          <a:bodyPr>
            <a:spAutoFit/>
          </a:bodyPr>
          <a:lstStyle/>
          <a:p>
            <a:pPr>
              <a:spcBef>
                <a:spcPct val="50000"/>
              </a:spcBef>
            </a:pPr>
            <a:r>
              <a:rPr lang="en-US" sz="1600"/>
              <a:t>Abraham and Issac by Rembrandt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Understanding</a:t>
            </a:r>
          </a:p>
        </p:txBody>
      </p:sp>
      <p:sp>
        <p:nvSpPr>
          <p:cNvPr id="3" name="Content Placeholder 2"/>
          <p:cNvSpPr>
            <a:spLocks noGrp="1"/>
          </p:cNvSpPr>
          <p:nvPr>
            <p:ph idx="1"/>
          </p:nvPr>
        </p:nvSpPr>
        <p:spPr>
          <a:xfrm>
            <a:off x="1066800" y="1752600"/>
            <a:ext cx="7772400" cy="4419600"/>
          </a:xfrm>
        </p:spPr>
        <p:txBody>
          <a:bodyPr/>
          <a:lstStyle/>
          <a:p>
            <a:r>
              <a:rPr lang="en-US" dirty="0"/>
              <a:t>How did the development of religious traditions provide a bond among the people and an ethical code to live by?</a:t>
            </a:r>
          </a:p>
          <a:p>
            <a:r>
              <a:rPr lang="en-US" dirty="0"/>
              <a:t>How and why did belief systems and cultural traditions spread to new areas?</a:t>
            </a:r>
          </a:p>
          <a:p>
            <a:r>
              <a:rPr lang="en-US" dirty="0"/>
              <a:t>How did the development of religious traditions affect social classes, gender roles, and artistic expression?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t>Basic Beliefs of Judaism</a:t>
            </a:r>
          </a:p>
        </p:txBody>
      </p:sp>
      <p:sp>
        <p:nvSpPr>
          <p:cNvPr id="32771" name="Rectangle 5"/>
          <p:cNvSpPr>
            <a:spLocks noGrp="1" noChangeArrowheads="1"/>
          </p:cNvSpPr>
          <p:nvPr>
            <p:ph type="body" sz="half" idx="2"/>
          </p:nvPr>
        </p:nvSpPr>
        <p:spPr>
          <a:xfrm>
            <a:off x="4572000" y="1752600"/>
            <a:ext cx="4267200" cy="4495800"/>
          </a:xfrm>
        </p:spPr>
        <p:txBody>
          <a:bodyPr/>
          <a:lstStyle/>
          <a:p>
            <a:r>
              <a:rPr lang="en-US" sz="2800"/>
              <a:t>Death is not the end of human existence</a:t>
            </a:r>
          </a:p>
          <a:p>
            <a:pPr lvl="1"/>
            <a:r>
              <a:rPr lang="en-US" sz="2400"/>
              <a:t>Focus on life instead of afterlife</a:t>
            </a:r>
          </a:p>
          <a:p>
            <a:r>
              <a:rPr lang="en-US" sz="2800"/>
              <a:t>Believe dead will be physically resurrected</a:t>
            </a:r>
          </a:p>
          <a:p>
            <a:r>
              <a:rPr lang="en-US" sz="2800"/>
              <a:t>One is saved through commitment to being moral to God.</a:t>
            </a:r>
          </a:p>
          <a:p>
            <a:pPr lvl="1"/>
            <a:r>
              <a:rPr lang="en-US" sz="2400"/>
              <a:t>614 Rabbinical laws</a:t>
            </a:r>
          </a:p>
        </p:txBody>
      </p:sp>
      <p:pic>
        <p:nvPicPr>
          <p:cNvPr id="32772" name="Picture 7" descr="Moses by Rembrandt">
            <a:hlinkClick r:id="rId2" action="ppaction://hlinkfile"/>
          </p:cNvPr>
          <p:cNvPicPr>
            <a:picLocks noChangeAspect="1" noChangeArrowheads="1"/>
          </p:cNvPicPr>
          <p:nvPr/>
        </p:nvPicPr>
        <p:blipFill>
          <a:blip r:embed="rId3" cstate="print"/>
          <a:srcRect/>
          <a:stretch>
            <a:fillRect/>
          </a:stretch>
        </p:blipFill>
        <p:spPr bwMode="auto">
          <a:xfrm>
            <a:off x="1225550" y="1790700"/>
            <a:ext cx="3041650" cy="4000500"/>
          </a:xfrm>
          <a:prstGeom prst="rect">
            <a:avLst/>
          </a:prstGeom>
          <a:noFill/>
          <a:ln w="9525">
            <a:noFill/>
            <a:miter lim="800000"/>
            <a:headEnd/>
            <a:tailEnd/>
          </a:ln>
        </p:spPr>
      </p:pic>
      <p:sp>
        <p:nvSpPr>
          <p:cNvPr id="32773" name="Text Box 9"/>
          <p:cNvSpPr txBox="1">
            <a:spLocks noChangeArrowheads="1"/>
          </p:cNvSpPr>
          <p:nvPr/>
        </p:nvSpPr>
        <p:spPr bwMode="auto">
          <a:xfrm>
            <a:off x="1143000" y="57912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Moses by Rembrandt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Social Impact of Judaism</a:t>
            </a:r>
          </a:p>
        </p:txBody>
      </p:sp>
      <p:sp>
        <p:nvSpPr>
          <p:cNvPr id="33795" name="Rectangle 4"/>
          <p:cNvSpPr>
            <a:spLocks noGrp="1" noChangeArrowheads="1"/>
          </p:cNvSpPr>
          <p:nvPr>
            <p:ph type="body" sz="half" idx="1"/>
          </p:nvPr>
        </p:nvSpPr>
        <p:spPr>
          <a:xfrm>
            <a:off x="1066800" y="1752600"/>
            <a:ext cx="3886200" cy="4419600"/>
          </a:xfrm>
        </p:spPr>
        <p:txBody>
          <a:bodyPr/>
          <a:lstStyle/>
          <a:p>
            <a:r>
              <a:rPr lang="en-US" sz="2800" dirty="0"/>
              <a:t>Short lived kingdom in the Middle East</a:t>
            </a:r>
          </a:p>
          <a:p>
            <a:r>
              <a:rPr lang="en-US" sz="2800" dirty="0"/>
              <a:t>Jewish Diaspora</a:t>
            </a:r>
          </a:p>
          <a:p>
            <a:r>
              <a:rPr lang="en-US" sz="2800" dirty="0"/>
              <a:t>Heavy emphasis on tradition &amp; culture</a:t>
            </a:r>
          </a:p>
          <a:p>
            <a:pPr lvl="1"/>
            <a:r>
              <a:rPr lang="en-US" sz="2400" dirty="0"/>
              <a:t>Language, diet, holidays, etc.</a:t>
            </a:r>
          </a:p>
          <a:p>
            <a:r>
              <a:rPr lang="en-US" sz="2800" dirty="0"/>
              <a:t>Patriarchal community</a:t>
            </a:r>
          </a:p>
          <a:p>
            <a:pPr lvl="1"/>
            <a:r>
              <a:rPr lang="en-US" sz="2400" dirty="0"/>
              <a:t>Matrilineal descent</a:t>
            </a:r>
          </a:p>
        </p:txBody>
      </p:sp>
      <p:pic>
        <p:nvPicPr>
          <p:cNvPr id="33796" name="Picture 6" descr="King Davids Empire"/>
          <p:cNvPicPr>
            <a:picLocks noGrp="1" noChangeAspect="1" noChangeArrowheads="1"/>
          </p:cNvPicPr>
          <p:nvPr>
            <p:ph sz="half" idx="2"/>
          </p:nvPr>
        </p:nvPicPr>
        <p:blipFill>
          <a:blip r:embed="rId2" cstate="print"/>
          <a:srcRect/>
          <a:stretch>
            <a:fillRect/>
          </a:stretch>
        </p:blipFill>
        <p:spPr>
          <a:xfrm>
            <a:off x="4953000" y="1833563"/>
            <a:ext cx="3810000" cy="2433637"/>
          </a:xfrm>
          <a:noFill/>
        </p:spPr>
      </p:pic>
      <p:sp>
        <p:nvSpPr>
          <p:cNvPr id="33797" name="Text Box 7"/>
          <p:cNvSpPr txBox="1">
            <a:spLocks noChangeArrowheads="1"/>
          </p:cNvSpPr>
          <p:nvPr/>
        </p:nvSpPr>
        <p:spPr bwMode="auto">
          <a:xfrm>
            <a:off x="4953000" y="4267200"/>
            <a:ext cx="3810000" cy="1803400"/>
          </a:xfrm>
          <a:prstGeom prst="rect">
            <a:avLst/>
          </a:prstGeom>
          <a:noFill/>
          <a:ln w="9525">
            <a:noFill/>
            <a:miter lim="800000"/>
            <a:headEnd/>
            <a:tailEnd/>
          </a:ln>
        </p:spPr>
        <p:txBody>
          <a:bodyPr>
            <a:spAutoFit/>
          </a:bodyPr>
          <a:lstStyle/>
          <a:p>
            <a:pPr>
              <a:spcBef>
                <a:spcPct val="50000"/>
              </a:spcBef>
            </a:pPr>
            <a:r>
              <a:rPr lang="en-US" sz="1600"/>
              <a:t>Israel as a united monarchy lasted from 1050-930 BCE.  Eventually it was divided into two kingdoms.  The northern kingdom of Israel would last until 720 BCE.  The southern kingdom of Judah would last until 586.  The fall of the two kingdoms led to Jewish Diaspora.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The Diaspora</a:t>
            </a:r>
          </a:p>
        </p:txBody>
      </p:sp>
      <p:pic>
        <p:nvPicPr>
          <p:cNvPr id="34819" name="Picture 5" descr="jewish diaspora"/>
          <p:cNvPicPr>
            <a:picLocks noChangeAspect="1" noChangeArrowheads="1"/>
          </p:cNvPicPr>
          <p:nvPr/>
        </p:nvPicPr>
        <p:blipFill>
          <a:blip r:embed="rId2" cstate="print"/>
          <a:srcRect/>
          <a:stretch>
            <a:fillRect/>
          </a:stretch>
        </p:blipFill>
        <p:spPr bwMode="auto">
          <a:xfrm>
            <a:off x="1143000" y="1681163"/>
            <a:ext cx="7543800" cy="44910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Greco-Roman Philosophy</a:t>
            </a:r>
          </a:p>
        </p:txBody>
      </p:sp>
      <p:pic>
        <p:nvPicPr>
          <p:cNvPr id="6" name="Content Placeholder 5" descr="Aristotle.jpg"/>
          <p:cNvPicPr>
            <a:picLocks noGrp="1" noChangeAspect="1"/>
          </p:cNvPicPr>
          <p:nvPr>
            <p:ph sz="half" idx="1"/>
          </p:nvPr>
        </p:nvPicPr>
        <p:blipFill>
          <a:blip r:embed="rId2" cstate="print"/>
          <a:stretch>
            <a:fillRect/>
          </a:stretch>
        </p:blipFill>
        <p:spPr>
          <a:xfrm>
            <a:off x="1219200" y="4114800"/>
            <a:ext cx="1791171" cy="2133600"/>
          </a:xfrm>
        </p:spPr>
      </p:pic>
      <p:sp>
        <p:nvSpPr>
          <p:cNvPr id="5" name="Content Placeholder 4"/>
          <p:cNvSpPr>
            <a:spLocks noGrp="1"/>
          </p:cNvSpPr>
          <p:nvPr>
            <p:ph sz="half" idx="2"/>
          </p:nvPr>
        </p:nvSpPr>
        <p:spPr>
          <a:xfrm>
            <a:off x="3352800" y="1524000"/>
            <a:ext cx="5486400" cy="4724400"/>
          </a:xfrm>
        </p:spPr>
        <p:txBody>
          <a:bodyPr/>
          <a:lstStyle/>
          <a:p>
            <a:r>
              <a:rPr lang="en-US" dirty="0"/>
              <a:t>Started 600 BCE</a:t>
            </a:r>
          </a:p>
          <a:p>
            <a:r>
              <a:rPr lang="en-US" dirty="0"/>
              <a:t>Most important philosophers were Socrates, Plato, and Aristotle</a:t>
            </a:r>
          </a:p>
          <a:p>
            <a:r>
              <a:rPr lang="en-US" dirty="0"/>
              <a:t>Goal: understanding the universe &amp; human behavior</a:t>
            </a:r>
          </a:p>
          <a:p>
            <a:r>
              <a:rPr lang="en-US" dirty="0"/>
              <a:t>Socratic method</a:t>
            </a:r>
          </a:p>
          <a:p>
            <a:pPr lvl="1"/>
            <a:r>
              <a:rPr lang="en-US" dirty="0"/>
              <a:t>Argument &amp; Reason</a:t>
            </a:r>
          </a:p>
          <a:p>
            <a:r>
              <a:rPr lang="en-US" dirty="0"/>
              <a:t>Spread throughout Mediterranean, Middle East, and North Africa</a:t>
            </a:r>
          </a:p>
        </p:txBody>
      </p:sp>
      <p:pic>
        <p:nvPicPr>
          <p:cNvPr id="7" name="Picture 6" descr="socrates.jpg"/>
          <p:cNvPicPr>
            <a:picLocks noChangeAspect="1"/>
          </p:cNvPicPr>
          <p:nvPr/>
        </p:nvPicPr>
        <p:blipFill>
          <a:blip r:embed="rId3" cstate="print"/>
          <a:stretch>
            <a:fillRect/>
          </a:stretch>
        </p:blipFill>
        <p:spPr>
          <a:xfrm>
            <a:off x="1447800" y="1481137"/>
            <a:ext cx="1319729" cy="25574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Beliefs of Christianity</a:t>
            </a:r>
          </a:p>
        </p:txBody>
      </p:sp>
      <p:pic>
        <p:nvPicPr>
          <p:cNvPr id="6" name="Content Placeholder 5" descr="jesus_and_mother.jpg"/>
          <p:cNvPicPr>
            <a:picLocks noGrp="1" noChangeAspect="1"/>
          </p:cNvPicPr>
          <p:nvPr>
            <p:ph sz="half" idx="1"/>
          </p:nvPr>
        </p:nvPicPr>
        <p:blipFill>
          <a:blip r:embed="rId2" cstate="print"/>
          <a:stretch>
            <a:fillRect/>
          </a:stretch>
        </p:blipFill>
        <p:spPr>
          <a:xfrm>
            <a:off x="1219199" y="1752600"/>
            <a:ext cx="2993571" cy="4191000"/>
          </a:xfrm>
        </p:spPr>
      </p:pic>
      <p:sp>
        <p:nvSpPr>
          <p:cNvPr id="5" name="Content Placeholder 4"/>
          <p:cNvSpPr>
            <a:spLocks noGrp="1"/>
          </p:cNvSpPr>
          <p:nvPr>
            <p:ph sz="half" idx="2"/>
          </p:nvPr>
        </p:nvSpPr>
        <p:spPr>
          <a:xfrm>
            <a:off x="4419600" y="1600200"/>
            <a:ext cx="4419600" cy="4495800"/>
          </a:xfrm>
        </p:spPr>
        <p:txBody>
          <a:bodyPr/>
          <a:lstStyle/>
          <a:p>
            <a:r>
              <a:rPr lang="en-US" dirty="0"/>
              <a:t>Founded by Jesus of Nazareth (c.6 BCE – c.30 CE)</a:t>
            </a:r>
          </a:p>
          <a:p>
            <a:pPr lvl="1"/>
            <a:r>
              <a:rPr lang="en-US" dirty="0"/>
              <a:t>Believed to be Son of God</a:t>
            </a:r>
          </a:p>
          <a:p>
            <a:r>
              <a:rPr lang="en-US" dirty="0"/>
              <a:t>Reform movement of Judaism</a:t>
            </a:r>
          </a:p>
          <a:p>
            <a:pPr lvl="1"/>
            <a:r>
              <a:rPr lang="en-US" dirty="0"/>
              <a:t>New covenant downplayed “the law”</a:t>
            </a:r>
          </a:p>
          <a:p>
            <a:r>
              <a:rPr lang="en-US" dirty="0"/>
              <a:t>Holy Trinity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Beliefs of Christianity</a:t>
            </a:r>
          </a:p>
        </p:txBody>
      </p:sp>
      <p:sp>
        <p:nvSpPr>
          <p:cNvPr id="3" name="Content Placeholder 2"/>
          <p:cNvSpPr>
            <a:spLocks noGrp="1"/>
          </p:cNvSpPr>
          <p:nvPr>
            <p:ph sz="half" idx="1"/>
          </p:nvPr>
        </p:nvSpPr>
        <p:spPr>
          <a:xfrm>
            <a:off x="1066800" y="1752600"/>
            <a:ext cx="4419600" cy="4419600"/>
          </a:xfrm>
        </p:spPr>
        <p:txBody>
          <a:bodyPr/>
          <a:lstStyle/>
          <a:p>
            <a:r>
              <a:rPr lang="en-US" dirty="0"/>
              <a:t>Resurrection of the body and eternal life</a:t>
            </a:r>
          </a:p>
          <a:p>
            <a:pPr lvl="1"/>
            <a:r>
              <a:rPr lang="en-US" dirty="0"/>
              <a:t>Jesus crucifixion redeemed humans of their sins</a:t>
            </a:r>
          </a:p>
          <a:p>
            <a:r>
              <a:rPr lang="en-US" dirty="0"/>
              <a:t>Faith in Jesus allows one to enter heaven</a:t>
            </a:r>
          </a:p>
          <a:p>
            <a:r>
              <a:rPr lang="en-US" dirty="0"/>
              <a:t>Sacraments</a:t>
            </a:r>
          </a:p>
          <a:p>
            <a:r>
              <a:rPr lang="en-US" dirty="0"/>
              <a:t>Holidays</a:t>
            </a:r>
          </a:p>
        </p:txBody>
      </p:sp>
      <p:pic>
        <p:nvPicPr>
          <p:cNvPr id="5" name="Content Placeholder 4" descr="jesus on the cross.jpg"/>
          <p:cNvPicPr>
            <a:picLocks noGrp="1" noChangeAspect="1"/>
          </p:cNvPicPr>
          <p:nvPr>
            <p:ph sz="half" idx="2"/>
          </p:nvPr>
        </p:nvPicPr>
        <p:blipFill>
          <a:blip r:embed="rId2" cstate="print"/>
          <a:stretch>
            <a:fillRect/>
          </a:stretch>
        </p:blipFill>
        <p:spPr>
          <a:xfrm>
            <a:off x="5867400" y="1822872"/>
            <a:ext cx="2743200" cy="404452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Impact of Christianity</a:t>
            </a:r>
          </a:p>
        </p:txBody>
      </p:sp>
      <p:pic>
        <p:nvPicPr>
          <p:cNvPr id="6" name="Content Placeholder 5" descr="the vatican.jpg"/>
          <p:cNvPicPr>
            <a:picLocks noGrp="1" noChangeAspect="1"/>
          </p:cNvPicPr>
          <p:nvPr>
            <p:ph sz="half" idx="1"/>
          </p:nvPr>
        </p:nvPicPr>
        <p:blipFill>
          <a:blip r:embed="rId2" cstate="print"/>
          <a:stretch>
            <a:fillRect/>
          </a:stretch>
        </p:blipFill>
        <p:spPr>
          <a:xfrm>
            <a:off x="1066800" y="1783080"/>
            <a:ext cx="3581400" cy="2865120"/>
          </a:xfrm>
        </p:spPr>
      </p:pic>
      <p:sp>
        <p:nvSpPr>
          <p:cNvPr id="5" name="Content Placeholder 4"/>
          <p:cNvSpPr>
            <a:spLocks noGrp="1"/>
          </p:cNvSpPr>
          <p:nvPr>
            <p:ph sz="half" idx="2"/>
          </p:nvPr>
        </p:nvSpPr>
        <p:spPr>
          <a:xfrm>
            <a:off x="4800600" y="1752600"/>
            <a:ext cx="4038600" cy="4114800"/>
          </a:xfrm>
        </p:spPr>
        <p:txBody>
          <a:bodyPr/>
          <a:lstStyle/>
          <a:p>
            <a:r>
              <a:rPr lang="en-US" dirty="0"/>
              <a:t>Appealed to lower classes of Roman Empire</a:t>
            </a:r>
          </a:p>
          <a:p>
            <a:r>
              <a:rPr lang="en-US" dirty="0"/>
              <a:t>Created a new system of ethics</a:t>
            </a:r>
          </a:p>
          <a:p>
            <a:r>
              <a:rPr lang="en-US" dirty="0"/>
              <a:t>Formal church organization emerged in 1</a:t>
            </a:r>
            <a:r>
              <a:rPr lang="en-US" baseline="30000" dirty="0"/>
              <a:t>st</a:t>
            </a:r>
            <a:r>
              <a:rPr lang="en-US" dirty="0"/>
              <a:t>/2</a:t>
            </a:r>
            <a:r>
              <a:rPr lang="en-US" baseline="30000" dirty="0"/>
              <a:t>nd</a:t>
            </a:r>
            <a:r>
              <a:rPr lang="en-US" dirty="0"/>
              <a:t> century 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Christianity</a:t>
            </a:r>
          </a:p>
        </p:txBody>
      </p:sp>
      <p:pic>
        <p:nvPicPr>
          <p:cNvPr id="5" name="Content Placeholder 4" descr="Spread of Christianity.JPG"/>
          <p:cNvPicPr>
            <a:picLocks noGrp="1" noChangeAspect="1"/>
          </p:cNvPicPr>
          <p:nvPr>
            <p:ph sz="half" idx="1"/>
          </p:nvPr>
        </p:nvPicPr>
        <p:blipFill>
          <a:blip r:embed="rId2" cstate="print"/>
          <a:stretch>
            <a:fillRect/>
          </a:stretch>
        </p:blipFill>
        <p:spPr>
          <a:xfrm>
            <a:off x="1828800" y="1488663"/>
            <a:ext cx="6019800" cy="46835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1752600" y="2133600"/>
            <a:ext cx="6400800" cy="2514600"/>
          </a:xfrm>
        </p:spPr>
        <p:txBody>
          <a:bodyPr/>
          <a:lstStyle/>
          <a:p>
            <a:r>
              <a:rPr lang="en-US"/>
              <a:t>The Expansion of Civilization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Model of Empire</a:t>
            </a:r>
          </a:p>
        </p:txBody>
      </p:sp>
      <p:sp>
        <p:nvSpPr>
          <p:cNvPr id="3075" name="Rectangle 3"/>
          <p:cNvSpPr>
            <a:spLocks noGrp="1" noChangeArrowheads="1"/>
          </p:cNvSpPr>
          <p:nvPr>
            <p:ph type="body" idx="1"/>
          </p:nvPr>
        </p:nvSpPr>
        <p:spPr/>
        <p:txBody>
          <a:bodyPr/>
          <a:lstStyle/>
          <a:p>
            <a:r>
              <a:rPr lang="en-US" dirty="0"/>
              <a:t>According to historian Conrad Demarest, empires have four stages…</a:t>
            </a:r>
          </a:p>
          <a:p>
            <a:pPr lvl="1"/>
            <a:r>
              <a:rPr lang="en-US" b="1" dirty="0"/>
              <a:t>Preconditions</a:t>
            </a:r>
            <a:r>
              <a:rPr lang="en-US" dirty="0"/>
              <a:t> for the rise of an empire</a:t>
            </a:r>
          </a:p>
          <a:p>
            <a:pPr lvl="1"/>
            <a:r>
              <a:rPr lang="en-US" dirty="0"/>
              <a:t>The </a:t>
            </a:r>
            <a:r>
              <a:rPr lang="en-US" b="1" dirty="0"/>
              <a:t>building</a:t>
            </a:r>
            <a:r>
              <a:rPr lang="en-US" dirty="0"/>
              <a:t> of the empire</a:t>
            </a:r>
          </a:p>
          <a:p>
            <a:pPr lvl="1"/>
            <a:r>
              <a:rPr lang="en-US" b="1" dirty="0"/>
              <a:t>Rewards</a:t>
            </a:r>
            <a:r>
              <a:rPr lang="en-US" dirty="0"/>
              <a:t> of the empire</a:t>
            </a:r>
          </a:p>
          <a:p>
            <a:pPr lvl="1"/>
            <a:r>
              <a:rPr lang="en-US" b="1" dirty="0"/>
              <a:t>Fall</a:t>
            </a:r>
            <a:r>
              <a:rPr lang="en-US" dirty="0"/>
              <a:t> of the empire</a:t>
            </a:r>
          </a:p>
          <a:p>
            <a:pPr lvl="1"/>
            <a:endParaRPr lang="en-US" dirty="0"/>
          </a:p>
          <a:p>
            <a:pPr lvl="1"/>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1524000" y="1828800"/>
            <a:ext cx="6781800" cy="3124200"/>
          </a:xfrm>
        </p:spPr>
        <p:txBody>
          <a:bodyPr/>
          <a:lstStyle/>
          <a:p>
            <a:r>
              <a:rPr lang="en-US"/>
              <a:t>What is the purpose of religion?</a:t>
            </a:r>
            <a:br>
              <a:rPr lang="en-US"/>
            </a:br>
            <a:r>
              <a:rPr lang="en-US"/>
              <a:t>Consider spiritual and practical purposes.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295400"/>
          </a:xfrm>
        </p:spPr>
        <p:txBody>
          <a:bodyPr/>
          <a:lstStyle/>
          <a:p>
            <a:r>
              <a:rPr lang="en-US" dirty="0"/>
              <a:t>What is needed to build an empire?</a:t>
            </a:r>
          </a:p>
        </p:txBody>
      </p:sp>
      <p:sp>
        <p:nvSpPr>
          <p:cNvPr id="3" name="Content Placeholder 2"/>
          <p:cNvSpPr>
            <a:spLocks noGrp="1"/>
          </p:cNvSpPr>
          <p:nvPr>
            <p:ph idx="1"/>
          </p:nvPr>
        </p:nvSpPr>
        <p:spPr>
          <a:xfrm>
            <a:off x="1066800" y="1905000"/>
            <a:ext cx="7772400" cy="4114800"/>
          </a:xfrm>
        </p:spPr>
        <p:txBody>
          <a:bodyPr/>
          <a:lstStyle/>
          <a:p>
            <a:r>
              <a:rPr lang="en-US" dirty="0"/>
              <a:t>State level government</a:t>
            </a:r>
          </a:p>
          <a:p>
            <a:r>
              <a:rPr lang="en-US" dirty="0"/>
              <a:t>High </a:t>
            </a:r>
            <a:r>
              <a:rPr lang="en-US" u="sng" dirty="0"/>
              <a:t>agricultural potential</a:t>
            </a:r>
            <a:r>
              <a:rPr lang="en-US" dirty="0"/>
              <a:t> of area</a:t>
            </a:r>
          </a:p>
          <a:p>
            <a:r>
              <a:rPr lang="en-US" dirty="0"/>
              <a:t>An environmental mosaic</a:t>
            </a:r>
          </a:p>
          <a:p>
            <a:r>
              <a:rPr lang="en-US" dirty="0"/>
              <a:t>Several small states with no clear dominant state (</a:t>
            </a:r>
            <a:r>
              <a:rPr lang="en-US" u="sng" dirty="0"/>
              <a:t>power vacuum</a:t>
            </a:r>
            <a:r>
              <a:rPr lang="en-US" dirty="0"/>
              <a:t>)</a:t>
            </a:r>
          </a:p>
          <a:p>
            <a:r>
              <a:rPr lang="en-US" dirty="0"/>
              <a:t>Mutual antagonism between local states</a:t>
            </a:r>
          </a:p>
          <a:p>
            <a:r>
              <a:rPr lang="en-US" dirty="0"/>
              <a:t>Adequate military resources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Qanats</a:t>
            </a:r>
            <a:endParaRPr lang="en-US" dirty="0"/>
          </a:p>
        </p:txBody>
      </p:sp>
      <p:pic>
        <p:nvPicPr>
          <p:cNvPr id="4" name="Content Placeholder 3" descr="qanat-diagram.png"/>
          <p:cNvPicPr>
            <a:picLocks noGrp="1" noChangeAspect="1"/>
          </p:cNvPicPr>
          <p:nvPr>
            <p:ph idx="1"/>
          </p:nvPr>
        </p:nvPicPr>
        <p:blipFill>
          <a:blip r:embed="rId2" cstate="print"/>
          <a:stretch>
            <a:fillRect/>
          </a:stretch>
        </p:blipFill>
        <p:spPr>
          <a:xfrm>
            <a:off x="1066800" y="1676400"/>
            <a:ext cx="7721600" cy="4343400"/>
          </a:xfrm>
        </p:spPr>
      </p:pic>
      <p:pic>
        <p:nvPicPr>
          <p:cNvPr id="5" name="Picture 4" descr="qanat holes.jpg"/>
          <p:cNvPicPr>
            <a:picLocks noChangeAspect="1"/>
          </p:cNvPicPr>
          <p:nvPr/>
        </p:nvPicPr>
        <p:blipFill>
          <a:blip r:embed="rId3" cstate="print"/>
          <a:stretch>
            <a:fillRect/>
          </a:stretch>
        </p:blipFill>
        <p:spPr>
          <a:xfrm>
            <a:off x="5029200" y="457200"/>
            <a:ext cx="3657600" cy="2743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The World: 600 B.C.E.</a:t>
            </a:r>
          </a:p>
        </p:txBody>
      </p:sp>
      <p:pic>
        <p:nvPicPr>
          <p:cNvPr id="22531" name="Picture 8" descr="Map of Eurasia 500 2"/>
          <p:cNvPicPr>
            <a:picLocks noChangeAspect="1" noChangeArrowheads="1"/>
          </p:cNvPicPr>
          <p:nvPr/>
        </p:nvPicPr>
        <p:blipFill>
          <a:blip r:embed="rId2" cstate="print"/>
          <a:srcRect/>
          <a:stretch>
            <a:fillRect/>
          </a:stretch>
        </p:blipFill>
        <p:spPr bwMode="auto">
          <a:xfrm>
            <a:off x="1066800" y="1828800"/>
            <a:ext cx="7620000" cy="4267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How do you build an empire?</a:t>
            </a:r>
          </a:p>
        </p:txBody>
      </p:sp>
      <p:sp>
        <p:nvSpPr>
          <p:cNvPr id="99331" name="Rectangle 3"/>
          <p:cNvSpPr>
            <a:spLocks noGrp="1" noChangeArrowheads="1"/>
          </p:cNvSpPr>
          <p:nvPr>
            <p:ph type="body" idx="1"/>
          </p:nvPr>
        </p:nvSpPr>
        <p:spPr/>
        <p:txBody>
          <a:bodyPr/>
          <a:lstStyle/>
          <a:p>
            <a:r>
              <a:rPr lang="en-US"/>
              <a:t>The primary reason a state succeeded in empire building was an ideology supporting personal identification with the state, empire, conquest, and militarism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Cyrus the Great</a:t>
            </a:r>
          </a:p>
        </p:txBody>
      </p:sp>
      <p:sp>
        <p:nvSpPr>
          <p:cNvPr id="20483" name="Rectangle 3"/>
          <p:cNvSpPr>
            <a:spLocks noGrp="1" noChangeArrowheads="1"/>
          </p:cNvSpPr>
          <p:nvPr>
            <p:ph type="body" sz="half" idx="2"/>
          </p:nvPr>
        </p:nvSpPr>
        <p:spPr>
          <a:xfrm>
            <a:off x="4724400" y="1524000"/>
            <a:ext cx="4114800" cy="4114800"/>
          </a:xfrm>
        </p:spPr>
        <p:txBody>
          <a:bodyPr/>
          <a:lstStyle/>
          <a:p>
            <a:r>
              <a:rPr lang="en-US" sz="2800" dirty="0"/>
              <a:t>Created the Persian Empire (550-539 BCE)</a:t>
            </a:r>
          </a:p>
          <a:p>
            <a:pPr lvl="1"/>
            <a:r>
              <a:rPr lang="en-US" sz="2400" dirty="0"/>
              <a:t>Conquered Babylon</a:t>
            </a:r>
          </a:p>
          <a:p>
            <a:r>
              <a:rPr lang="en-US" sz="2800" dirty="0"/>
              <a:t>Used kindness and tolerance to rule conquered peoples</a:t>
            </a:r>
          </a:p>
          <a:p>
            <a:pPr lvl="1"/>
            <a:r>
              <a:rPr lang="en-US" sz="2400" dirty="0"/>
              <a:t>Viewed by Jews as a liberator</a:t>
            </a:r>
          </a:p>
          <a:p>
            <a:pPr lvl="1"/>
            <a:r>
              <a:rPr lang="en-US" sz="2400" dirty="0"/>
              <a:t>Allowed Jews to return to their homeland</a:t>
            </a:r>
          </a:p>
        </p:txBody>
      </p:sp>
      <p:pic>
        <p:nvPicPr>
          <p:cNvPr id="5" name="Picture 4" descr="Cyrus the Great.jpg"/>
          <p:cNvPicPr>
            <a:picLocks noChangeAspect="1"/>
          </p:cNvPicPr>
          <p:nvPr/>
        </p:nvPicPr>
        <p:blipFill>
          <a:blip r:embed="rId2" cstate="print"/>
          <a:stretch>
            <a:fillRect/>
          </a:stretch>
        </p:blipFill>
        <p:spPr>
          <a:xfrm>
            <a:off x="1143000" y="1524000"/>
            <a:ext cx="3352800" cy="45821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Persian Empire in 525 BCE</a:t>
            </a:r>
          </a:p>
        </p:txBody>
      </p:sp>
      <p:pic>
        <p:nvPicPr>
          <p:cNvPr id="19459" name="Picture 4" descr="342persianempire"/>
          <p:cNvPicPr>
            <a:picLocks noChangeAspect="1" noChangeArrowheads="1"/>
          </p:cNvPicPr>
          <p:nvPr/>
        </p:nvPicPr>
        <p:blipFill>
          <a:blip r:embed="rId2" cstate="print"/>
          <a:srcRect/>
          <a:stretch>
            <a:fillRect/>
          </a:stretch>
        </p:blipFill>
        <p:spPr bwMode="auto">
          <a:xfrm>
            <a:off x="1066800" y="1905000"/>
            <a:ext cx="7696200" cy="42243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rewards of empire?</a:t>
            </a:r>
          </a:p>
        </p:txBody>
      </p:sp>
      <p:sp>
        <p:nvSpPr>
          <p:cNvPr id="3" name="Content Placeholder 2"/>
          <p:cNvSpPr>
            <a:spLocks noGrp="1"/>
          </p:cNvSpPr>
          <p:nvPr>
            <p:ph idx="1"/>
          </p:nvPr>
        </p:nvSpPr>
        <p:spPr/>
        <p:txBody>
          <a:bodyPr/>
          <a:lstStyle/>
          <a:p>
            <a:r>
              <a:rPr lang="en-US" dirty="0"/>
              <a:t>Stable government with a </a:t>
            </a:r>
            <a:r>
              <a:rPr lang="en-US" u="sng" dirty="0"/>
              <a:t>bureaucracy</a:t>
            </a:r>
            <a:endParaRPr lang="en-US" dirty="0"/>
          </a:p>
          <a:p>
            <a:r>
              <a:rPr lang="en-US" dirty="0"/>
              <a:t>Large military</a:t>
            </a:r>
          </a:p>
          <a:p>
            <a:pPr lvl="1"/>
            <a:r>
              <a:rPr lang="en-US" dirty="0"/>
              <a:t>Creates peace for citizens near the core</a:t>
            </a:r>
          </a:p>
          <a:p>
            <a:r>
              <a:rPr lang="en-US" dirty="0"/>
              <a:t>Infrastructure</a:t>
            </a:r>
          </a:p>
          <a:p>
            <a:pPr lvl="1"/>
            <a:r>
              <a:rPr lang="en-US" dirty="0"/>
              <a:t>Roads, bridges, irrigation, etc.</a:t>
            </a:r>
          </a:p>
          <a:p>
            <a:r>
              <a:rPr lang="en-US" dirty="0"/>
              <a:t>Cultural Development</a:t>
            </a:r>
          </a:p>
          <a:p>
            <a:pPr lvl="1"/>
            <a:r>
              <a:rPr lang="en-US" dirty="0"/>
              <a:t>Architecture, literature, science, etc.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t>Darius the Great</a:t>
            </a:r>
          </a:p>
        </p:txBody>
      </p:sp>
      <p:sp>
        <p:nvSpPr>
          <p:cNvPr id="21507" name="Rectangle 5"/>
          <p:cNvSpPr>
            <a:spLocks noGrp="1" noChangeArrowheads="1"/>
          </p:cNvSpPr>
          <p:nvPr>
            <p:ph type="body" sz="half" idx="1"/>
          </p:nvPr>
        </p:nvSpPr>
        <p:spPr>
          <a:xfrm>
            <a:off x="1066800" y="1752600"/>
            <a:ext cx="3810000" cy="4267200"/>
          </a:xfrm>
        </p:spPr>
        <p:txBody>
          <a:bodyPr/>
          <a:lstStyle/>
          <a:p>
            <a:r>
              <a:rPr lang="en-US" sz="2800"/>
              <a:t>Ruled 522-486 BCE</a:t>
            </a:r>
          </a:p>
          <a:p>
            <a:r>
              <a:rPr lang="en-US" sz="2800"/>
              <a:t>Administrative Genius</a:t>
            </a:r>
          </a:p>
          <a:p>
            <a:pPr lvl="1"/>
            <a:r>
              <a:rPr lang="en-US" sz="2400"/>
              <a:t>Provinces &amp; Satraps</a:t>
            </a:r>
          </a:p>
          <a:p>
            <a:r>
              <a:rPr lang="en-US" sz="2800"/>
              <a:t>Built the Royal Road</a:t>
            </a:r>
          </a:p>
          <a:p>
            <a:r>
              <a:rPr lang="en-US" sz="2800"/>
              <a:t>Used metal coins</a:t>
            </a:r>
          </a:p>
          <a:p>
            <a:pPr lvl="1"/>
            <a:r>
              <a:rPr lang="en-US" sz="2400"/>
              <a:t>1</a:t>
            </a:r>
            <a:r>
              <a:rPr lang="en-US" sz="2400" baseline="30000"/>
              <a:t>st</a:t>
            </a:r>
            <a:r>
              <a:rPr lang="en-US" sz="2400"/>
              <a:t> government to use standard currency</a:t>
            </a:r>
          </a:p>
          <a:p>
            <a:r>
              <a:rPr lang="en-US" sz="2800"/>
              <a:t>Zoroastrianism</a:t>
            </a:r>
          </a:p>
          <a:p>
            <a:pPr lvl="1"/>
            <a:r>
              <a:rPr lang="en-US" sz="2400"/>
              <a:t>Idea of Heaven &amp; Hell</a:t>
            </a:r>
          </a:p>
        </p:txBody>
      </p:sp>
      <p:pic>
        <p:nvPicPr>
          <p:cNvPr id="21508" name="Picture 8" descr="darius"/>
          <p:cNvPicPr>
            <a:picLocks noChangeAspect="1" noChangeArrowheads="1"/>
          </p:cNvPicPr>
          <p:nvPr/>
        </p:nvPicPr>
        <p:blipFill>
          <a:blip r:embed="rId2" cstate="print"/>
          <a:srcRect/>
          <a:stretch>
            <a:fillRect/>
          </a:stretch>
        </p:blipFill>
        <p:spPr bwMode="auto">
          <a:xfrm>
            <a:off x="5372100" y="1752600"/>
            <a:ext cx="3314700" cy="4419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Persepolis</a:t>
            </a:r>
          </a:p>
        </p:txBody>
      </p:sp>
      <p:pic>
        <p:nvPicPr>
          <p:cNvPr id="7" name="Content Placeholder 6" descr="persopolis.gif"/>
          <p:cNvPicPr>
            <a:picLocks noGrp="1" noChangeAspect="1"/>
          </p:cNvPicPr>
          <p:nvPr>
            <p:ph sz="half" idx="1"/>
          </p:nvPr>
        </p:nvPicPr>
        <p:blipFill>
          <a:blip r:embed="rId2" cstate="print"/>
          <a:stretch>
            <a:fillRect/>
          </a:stretch>
        </p:blipFill>
        <p:spPr>
          <a:xfrm>
            <a:off x="1066800" y="1400175"/>
            <a:ext cx="3752850" cy="2486025"/>
          </a:xfrm>
        </p:spPr>
      </p:pic>
      <p:pic>
        <p:nvPicPr>
          <p:cNvPr id="8" name="Content Placeholder 7" descr="persepolis 2.jpg"/>
          <p:cNvPicPr>
            <a:picLocks noGrp="1" noChangeAspect="1"/>
          </p:cNvPicPr>
          <p:nvPr>
            <p:ph sz="half" idx="2"/>
          </p:nvPr>
        </p:nvPicPr>
        <p:blipFill>
          <a:blip r:embed="rId3" cstate="print"/>
          <a:stretch>
            <a:fillRect/>
          </a:stretch>
        </p:blipFill>
        <p:spPr>
          <a:xfrm>
            <a:off x="4953000" y="1295400"/>
            <a:ext cx="3810000" cy="2857500"/>
          </a:xfrm>
        </p:spPr>
      </p:pic>
      <p:pic>
        <p:nvPicPr>
          <p:cNvPr id="9" name="Picture 8" descr="persepolis 3.png"/>
          <p:cNvPicPr>
            <a:picLocks noChangeAspect="1"/>
          </p:cNvPicPr>
          <p:nvPr/>
        </p:nvPicPr>
        <p:blipFill>
          <a:blip r:embed="rId4" cstate="print"/>
          <a:stretch>
            <a:fillRect/>
          </a:stretch>
        </p:blipFill>
        <p:spPr>
          <a:xfrm>
            <a:off x="5486400" y="4281725"/>
            <a:ext cx="2934067" cy="1966675"/>
          </a:xfrm>
          <a:prstGeom prst="rect">
            <a:avLst/>
          </a:prstGeom>
        </p:spPr>
      </p:pic>
      <p:pic>
        <p:nvPicPr>
          <p:cNvPr id="10" name="Picture 9" descr="persepolis 4.jpg"/>
          <p:cNvPicPr>
            <a:picLocks noChangeAspect="1"/>
          </p:cNvPicPr>
          <p:nvPr/>
        </p:nvPicPr>
        <p:blipFill>
          <a:blip r:embed="rId5" cstate="print"/>
          <a:stretch>
            <a:fillRect/>
          </a:stretch>
        </p:blipFill>
        <p:spPr>
          <a:xfrm>
            <a:off x="1066800" y="4072575"/>
            <a:ext cx="3727490" cy="20996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empires collapse?</a:t>
            </a:r>
          </a:p>
        </p:txBody>
      </p:sp>
      <p:sp>
        <p:nvSpPr>
          <p:cNvPr id="5" name="Content Placeholder 4"/>
          <p:cNvSpPr>
            <a:spLocks noGrp="1"/>
          </p:cNvSpPr>
          <p:nvPr>
            <p:ph idx="1"/>
          </p:nvPr>
        </p:nvSpPr>
        <p:spPr>
          <a:xfrm>
            <a:off x="1066800" y="1371600"/>
            <a:ext cx="7772400" cy="4953000"/>
          </a:xfrm>
        </p:spPr>
        <p:txBody>
          <a:bodyPr/>
          <a:lstStyle/>
          <a:p>
            <a:r>
              <a:rPr lang="en-US" dirty="0"/>
              <a:t>Two Reasons!</a:t>
            </a:r>
          </a:p>
          <a:p>
            <a:pPr lvl="1"/>
            <a:r>
              <a:rPr lang="en-US" dirty="0"/>
              <a:t>Internal Weakness</a:t>
            </a:r>
          </a:p>
          <a:p>
            <a:pPr lvl="2"/>
            <a:r>
              <a:rPr lang="en-US" dirty="0"/>
              <a:t>Rising economy = costly rewards</a:t>
            </a:r>
          </a:p>
          <a:p>
            <a:pPr lvl="2"/>
            <a:r>
              <a:rPr lang="en-US" dirty="0"/>
              <a:t>Declining economy = costly rewards</a:t>
            </a:r>
          </a:p>
          <a:p>
            <a:pPr lvl="2"/>
            <a:r>
              <a:rPr lang="en-US" dirty="0"/>
              <a:t>What rewards do you cut?</a:t>
            </a:r>
          </a:p>
          <a:p>
            <a:pPr lvl="1"/>
            <a:r>
              <a:rPr lang="en-US" dirty="0"/>
              <a:t>External Pressure</a:t>
            </a:r>
          </a:p>
          <a:p>
            <a:pPr lvl="2"/>
            <a:r>
              <a:rPr lang="en-US" dirty="0"/>
              <a:t>Empire was built at expense of its neighbors</a:t>
            </a:r>
          </a:p>
          <a:p>
            <a:pPr lvl="2"/>
            <a:r>
              <a:rPr lang="en-US" dirty="0"/>
              <a:t>Neighbors take advantage of internal weakness</a:t>
            </a:r>
          </a:p>
          <a:p>
            <a:r>
              <a:rPr lang="en-US" dirty="0"/>
              <a:t>Empires collapse from internal rebellion or external conquest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Confucianism</a:t>
            </a:r>
          </a:p>
        </p:txBody>
      </p:sp>
      <p:sp>
        <p:nvSpPr>
          <p:cNvPr id="35843" name="Rectangle 7"/>
          <p:cNvSpPr>
            <a:spLocks noGrp="1" noChangeArrowheads="1"/>
          </p:cNvSpPr>
          <p:nvPr>
            <p:ph type="body" sz="half" idx="2"/>
          </p:nvPr>
        </p:nvSpPr>
        <p:spPr>
          <a:xfrm>
            <a:off x="3429000" y="1828800"/>
            <a:ext cx="5410200" cy="4343400"/>
          </a:xfrm>
        </p:spPr>
        <p:txBody>
          <a:bodyPr/>
          <a:lstStyle/>
          <a:p>
            <a:r>
              <a:rPr lang="en-US" sz="2800"/>
              <a:t>Started by Confucius (551-479 BCE) during the Warring States Period in China</a:t>
            </a:r>
          </a:p>
          <a:p>
            <a:r>
              <a:rPr lang="en-US" sz="2800"/>
              <a:t>Offers solutions to the problems plaguing China</a:t>
            </a:r>
          </a:p>
          <a:p>
            <a:pPr lvl="1"/>
            <a:r>
              <a:rPr lang="en-US" sz="2400"/>
              <a:t>Focus on life rather than the afterlife</a:t>
            </a:r>
          </a:p>
          <a:p>
            <a:r>
              <a:rPr lang="en-US" sz="2800"/>
              <a:t>Does not advocate a specific deity</a:t>
            </a:r>
          </a:p>
          <a:p>
            <a:pPr lvl="1"/>
            <a:r>
              <a:rPr lang="en-US" sz="2400"/>
              <a:t>Emphasizes worship of ancestors</a:t>
            </a:r>
          </a:p>
          <a:p>
            <a:endParaRPr lang="en-US" sz="2800"/>
          </a:p>
        </p:txBody>
      </p:sp>
      <p:sp>
        <p:nvSpPr>
          <p:cNvPr id="35844" name="Text Box 9"/>
          <p:cNvSpPr txBox="1">
            <a:spLocks noChangeArrowheads="1"/>
          </p:cNvSpPr>
          <p:nvPr/>
        </p:nvSpPr>
        <p:spPr bwMode="auto">
          <a:xfrm>
            <a:off x="1143000" y="571500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Drawing of Confucius</a:t>
            </a:r>
            <a:endParaRPr lang="en-US">
              <a:latin typeface="Arial" charset="0"/>
            </a:endParaRPr>
          </a:p>
        </p:txBody>
      </p:sp>
      <p:pic>
        <p:nvPicPr>
          <p:cNvPr id="35845" name="Picture 12" descr="Confucius"/>
          <p:cNvPicPr>
            <a:picLocks noGrp="1" noChangeAspect="1" noChangeArrowheads="1"/>
          </p:cNvPicPr>
          <p:nvPr>
            <p:ph sz="half" idx="1"/>
          </p:nvPr>
        </p:nvPicPr>
        <p:blipFill>
          <a:blip r:embed="rId2" cstate="print"/>
          <a:srcRect/>
          <a:stretch>
            <a:fillRect/>
          </a:stretch>
        </p:blipFill>
        <p:spPr>
          <a:xfrm>
            <a:off x="1228725" y="1924050"/>
            <a:ext cx="1895475" cy="3771900"/>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4724400" cy="1371600"/>
          </a:xfrm>
        </p:spPr>
        <p:txBody>
          <a:bodyPr/>
          <a:lstStyle/>
          <a:p>
            <a:r>
              <a:rPr lang="en-US" dirty="0"/>
              <a:t>Alexander the Great</a:t>
            </a:r>
          </a:p>
        </p:txBody>
      </p:sp>
      <p:pic>
        <p:nvPicPr>
          <p:cNvPr id="6" name="Picture 5" descr="Alexander Empire Map.gif"/>
          <p:cNvPicPr>
            <a:picLocks noChangeAspect="1"/>
          </p:cNvPicPr>
          <p:nvPr/>
        </p:nvPicPr>
        <p:blipFill>
          <a:blip r:embed="rId2" cstate="print"/>
          <a:stretch>
            <a:fillRect/>
          </a:stretch>
        </p:blipFill>
        <p:spPr>
          <a:xfrm>
            <a:off x="1129937" y="1905000"/>
            <a:ext cx="7575913" cy="4276725"/>
          </a:xfrm>
          <a:prstGeom prst="rect">
            <a:avLst/>
          </a:prstGeom>
        </p:spPr>
      </p:pic>
      <p:pic>
        <p:nvPicPr>
          <p:cNvPr id="4" name="Content Placeholder 3" descr="alexander the great.jpg"/>
          <p:cNvPicPr>
            <a:picLocks noGrp="1" noChangeAspect="1"/>
          </p:cNvPicPr>
          <p:nvPr>
            <p:ph idx="1"/>
          </p:nvPr>
        </p:nvPicPr>
        <p:blipFill>
          <a:blip r:embed="rId3" cstate="print"/>
          <a:stretch>
            <a:fillRect/>
          </a:stretch>
        </p:blipFill>
        <p:spPr>
          <a:xfrm>
            <a:off x="5562600" y="415479"/>
            <a:ext cx="3048000" cy="218694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dirty="0"/>
              <a:t>Basic Beliefs of Confucianism</a:t>
            </a:r>
          </a:p>
        </p:txBody>
      </p:sp>
      <p:sp>
        <p:nvSpPr>
          <p:cNvPr id="36867" name="Rectangle 5"/>
          <p:cNvSpPr>
            <a:spLocks noGrp="1" noChangeArrowheads="1"/>
          </p:cNvSpPr>
          <p:nvPr>
            <p:ph type="body" sz="half" idx="1"/>
          </p:nvPr>
        </p:nvSpPr>
        <p:spPr>
          <a:xfrm>
            <a:off x="1066800" y="1752600"/>
            <a:ext cx="3657600" cy="4419600"/>
          </a:xfrm>
        </p:spPr>
        <p:txBody>
          <a:bodyPr/>
          <a:lstStyle/>
          <a:p>
            <a:r>
              <a:rPr lang="en-US" sz="2800" dirty="0"/>
              <a:t>Emphasizes </a:t>
            </a:r>
            <a:r>
              <a:rPr lang="en-US" sz="2800" i="1" dirty="0" err="1"/>
              <a:t>li</a:t>
            </a:r>
            <a:endParaRPr lang="en-US" sz="2800" i="1" dirty="0"/>
          </a:p>
          <a:p>
            <a:pPr lvl="1"/>
            <a:r>
              <a:rPr lang="en-US" sz="2400" dirty="0"/>
              <a:t>the “rituals” of everyday life</a:t>
            </a:r>
          </a:p>
          <a:p>
            <a:r>
              <a:rPr lang="en-US" sz="2800" dirty="0"/>
              <a:t>Goal is to promote harmony on Earth through relationships</a:t>
            </a:r>
          </a:p>
          <a:p>
            <a:pPr lvl="1"/>
            <a:r>
              <a:rPr lang="en-US" sz="2400" dirty="0"/>
              <a:t>Five Relationships</a:t>
            </a:r>
          </a:p>
          <a:p>
            <a:r>
              <a:rPr lang="en-US" sz="2800" dirty="0"/>
              <a:t>Filial Piety</a:t>
            </a:r>
          </a:p>
          <a:p>
            <a:r>
              <a:rPr lang="en-US" sz="2800" dirty="0"/>
              <a:t>Education</a:t>
            </a:r>
          </a:p>
        </p:txBody>
      </p:sp>
      <p:pic>
        <p:nvPicPr>
          <p:cNvPr id="36868" name="Picture 13" descr="Confucian temple in Qufu Shandong China"/>
          <p:cNvPicPr>
            <a:picLocks noGrp="1" noChangeAspect="1" noChangeArrowheads="1"/>
          </p:cNvPicPr>
          <p:nvPr>
            <p:ph sz="half" idx="2"/>
          </p:nvPr>
        </p:nvPicPr>
        <p:blipFill>
          <a:blip r:embed="rId2" cstate="print"/>
          <a:srcRect/>
          <a:stretch>
            <a:fillRect/>
          </a:stretch>
        </p:blipFill>
        <p:spPr>
          <a:xfrm>
            <a:off x="4876800" y="1905000"/>
            <a:ext cx="3810000" cy="2033588"/>
          </a:xfrm>
          <a:noFill/>
        </p:spPr>
      </p:pic>
      <p:sp>
        <p:nvSpPr>
          <p:cNvPr id="36869" name="Text Box 14"/>
          <p:cNvSpPr txBox="1">
            <a:spLocks noChangeArrowheads="1"/>
          </p:cNvSpPr>
          <p:nvPr/>
        </p:nvSpPr>
        <p:spPr bwMode="auto">
          <a:xfrm>
            <a:off x="4876800" y="4038600"/>
            <a:ext cx="3810000" cy="581025"/>
          </a:xfrm>
          <a:prstGeom prst="rect">
            <a:avLst/>
          </a:prstGeom>
          <a:noFill/>
          <a:ln w="9525">
            <a:noFill/>
            <a:miter lim="800000"/>
            <a:headEnd/>
            <a:tailEnd/>
          </a:ln>
        </p:spPr>
        <p:txBody>
          <a:bodyPr>
            <a:spAutoFit/>
          </a:bodyPr>
          <a:lstStyle/>
          <a:p>
            <a:pPr>
              <a:spcBef>
                <a:spcPct val="50000"/>
              </a:spcBef>
            </a:pPr>
            <a:r>
              <a:rPr lang="en-US" sz="1600"/>
              <a:t>Dacheng Temple in Confucius’ hometown of Qufu in China.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Social Impact of Confucianism</a:t>
            </a:r>
          </a:p>
        </p:txBody>
      </p:sp>
      <p:sp>
        <p:nvSpPr>
          <p:cNvPr id="37891" name="Rectangle 4"/>
          <p:cNvSpPr>
            <a:spLocks noGrp="1" noChangeArrowheads="1"/>
          </p:cNvSpPr>
          <p:nvPr>
            <p:ph type="body" sz="half" idx="1"/>
          </p:nvPr>
        </p:nvSpPr>
        <p:spPr>
          <a:xfrm>
            <a:off x="1066800" y="1676400"/>
            <a:ext cx="4648200" cy="4572000"/>
          </a:xfrm>
        </p:spPr>
        <p:txBody>
          <a:bodyPr/>
          <a:lstStyle/>
          <a:p>
            <a:r>
              <a:rPr lang="en-US" sz="2800"/>
              <a:t>Becomes foundation of Chinese government</a:t>
            </a:r>
          </a:p>
          <a:p>
            <a:r>
              <a:rPr lang="en-US" sz="2800"/>
              <a:t>Reinforced importance of patriarchal relationships</a:t>
            </a:r>
          </a:p>
          <a:p>
            <a:r>
              <a:rPr lang="en-US" sz="2800"/>
              <a:t>Reinforced family as the center of Chinese society</a:t>
            </a:r>
          </a:p>
          <a:p>
            <a:r>
              <a:rPr lang="en-US" sz="2800"/>
              <a:t>Japan, Korea, Taiwan, Singapore are influenced by Confucian ethic</a:t>
            </a:r>
          </a:p>
        </p:txBody>
      </p:sp>
      <p:pic>
        <p:nvPicPr>
          <p:cNvPr id="37892" name="Picture 6" descr="Ancestor worship"/>
          <p:cNvPicPr>
            <a:picLocks noGrp="1" noChangeAspect="1" noChangeArrowheads="1"/>
          </p:cNvPicPr>
          <p:nvPr>
            <p:ph sz="half" idx="2"/>
          </p:nvPr>
        </p:nvPicPr>
        <p:blipFill>
          <a:blip r:embed="rId2" cstate="print"/>
          <a:srcRect/>
          <a:stretch>
            <a:fillRect/>
          </a:stretch>
        </p:blipFill>
        <p:spPr>
          <a:xfrm>
            <a:off x="5638800" y="1828800"/>
            <a:ext cx="3124200" cy="2339975"/>
          </a:xfrm>
          <a:noFill/>
        </p:spPr>
      </p:pic>
      <p:sp>
        <p:nvSpPr>
          <p:cNvPr id="37893" name="Text Box 7"/>
          <p:cNvSpPr txBox="1">
            <a:spLocks noChangeArrowheads="1"/>
          </p:cNvSpPr>
          <p:nvPr/>
        </p:nvSpPr>
        <p:spPr bwMode="auto">
          <a:xfrm>
            <a:off x="5638800" y="4267200"/>
            <a:ext cx="3124200" cy="1069975"/>
          </a:xfrm>
          <a:prstGeom prst="rect">
            <a:avLst/>
          </a:prstGeom>
          <a:noFill/>
          <a:ln w="9525">
            <a:noFill/>
            <a:miter lim="800000"/>
            <a:headEnd/>
            <a:tailEnd/>
          </a:ln>
        </p:spPr>
        <p:txBody>
          <a:bodyPr>
            <a:spAutoFit/>
          </a:bodyPr>
          <a:lstStyle/>
          <a:p>
            <a:pPr>
              <a:spcBef>
                <a:spcPct val="50000"/>
              </a:spcBef>
            </a:pPr>
            <a:r>
              <a:rPr lang="en-US" sz="1600"/>
              <a:t>Family altar in Malaysian Chinese home.  Family is inviting ancestors to partake in the Hungary Ghost festival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Daoism (Taoism)</a:t>
            </a:r>
          </a:p>
        </p:txBody>
      </p:sp>
      <p:sp>
        <p:nvSpPr>
          <p:cNvPr id="38915" name="Rectangle 5"/>
          <p:cNvSpPr>
            <a:spLocks noGrp="1" noChangeArrowheads="1"/>
          </p:cNvSpPr>
          <p:nvPr>
            <p:ph type="body" sz="half" idx="2"/>
          </p:nvPr>
        </p:nvSpPr>
        <p:spPr>
          <a:xfrm>
            <a:off x="3657600" y="1752600"/>
            <a:ext cx="5181600" cy="4419600"/>
          </a:xfrm>
        </p:spPr>
        <p:txBody>
          <a:bodyPr/>
          <a:lstStyle/>
          <a:p>
            <a:r>
              <a:rPr lang="en-US" sz="2800"/>
              <a:t>Founded  by Laozi (6</a:t>
            </a:r>
            <a:r>
              <a:rPr lang="en-US" sz="2800" baseline="30000"/>
              <a:t>th</a:t>
            </a:r>
            <a:r>
              <a:rPr lang="en-US" sz="2800"/>
              <a:t> cent. BCE?) during the Warring States Period</a:t>
            </a:r>
          </a:p>
          <a:p>
            <a:r>
              <a:rPr lang="en-US" sz="2800"/>
              <a:t>Everything revolves around the Dao</a:t>
            </a:r>
          </a:p>
          <a:p>
            <a:r>
              <a:rPr lang="en-US" sz="2800"/>
              <a:t>Goal: Create societal harmony by living according to the natural laws of the universe</a:t>
            </a:r>
          </a:p>
          <a:p>
            <a:r>
              <a:rPr lang="en-US" sz="2800"/>
              <a:t>Wu Wei “without action”</a:t>
            </a:r>
          </a:p>
        </p:txBody>
      </p:sp>
      <p:pic>
        <p:nvPicPr>
          <p:cNvPr id="38916" name="Picture 8" descr="Laozi as a God"/>
          <p:cNvPicPr>
            <a:picLocks noGrp="1" noChangeAspect="1" noChangeArrowheads="1"/>
          </p:cNvPicPr>
          <p:nvPr>
            <p:ph sz="half" idx="1"/>
          </p:nvPr>
        </p:nvPicPr>
        <p:blipFill>
          <a:blip r:embed="rId2" cstate="print"/>
          <a:srcRect/>
          <a:stretch>
            <a:fillRect/>
          </a:stretch>
        </p:blipFill>
        <p:spPr>
          <a:xfrm>
            <a:off x="1128713" y="1828800"/>
            <a:ext cx="2376487" cy="42037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a:t>Impact of Daoism</a:t>
            </a:r>
          </a:p>
        </p:txBody>
      </p:sp>
      <p:sp>
        <p:nvSpPr>
          <p:cNvPr id="39939" name="Rectangle 5"/>
          <p:cNvSpPr>
            <a:spLocks noGrp="1" noChangeArrowheads="1"/>
          </p:cNvSpPr>
          <p:nvPr>
            <p:ph type="body" sz="half" idx="1"/>
          </p:nvPr>
        </p:nvSpPr>
        <p:spPr>
          <a:xfrm>
            <a:off x="1066800" y="1752600"/>
            <a:ext cx="4724400" cy="4114800"/>
          </a:xfrm>
        </p:spPr>
        <p:txBody>
          <a:bodyPr/>
          <a:lstStyle/>
          <a:p>
            <a:r>
              <a:rPr lang="en-US" sz="2800"/>
              <a:t>Encourages respect for nature</a:t>
            </a:r>
          </a:p>
          <a:p>
            <a:r>
              <a:rPr lang="en-US" sz="2800"/>
              <a:t>Heavily influenced Chinese art and literature</a:t>
            </a:r>
          </a:p>
          <a:p>
            <a:pPr lvl="1"/>
            <a:r>
              <a:rPr lang="en-US" sz="2400"/>
              <a:t>Landscape paintings</a:t>
            </a:r>
          </a:p>
          <a:p>
            <a:r>
              <a:rPr lang="en-US" sz="2800"/>
              <a:t>Yoga and meditation</a:t>
            </a:r>
          </a:p>
          <a:p>
            <a:r>
              <a:rPr lang="en-US" sz="2800"/>
              <a:t>Hygiene and cleanliness</a:t>
            </a:r>
          </a:p>
          <a:p>
            <a:r>
              <a:rPr lang="en-US" sz="2800"/>
              <a:t>Medicine</a:t>
            </a:r>
          </a:p>
        </p:txBody>
      </p:sp>
      <p:pic>
        <p:nvPicPr>
          <p:cNvPr id="39940" name="Picture 9" descr="Yin and Yang"/>
          <p:cNvPicPr>
            <a:picLocks noGrp="1" noChangeAspect="1" noChangeArrowheads="1"/>
          </p:cNvPicPr>
          <p:nvPr>
            <p:ph sz="half" idx="2"/>
          </p:nvPr>
        </p:nvPicPr>
        <p:blipFill>
          <a:blip r:embed="rId2" cstate="print"/>
          <a:srcRect/>
          <a:stretch>
            <a:fillRect/>
          </a:stretch>
        </p:blipFill>
        <p:spPr>
          <a:xfrm>
            <a:off x="6096000" y="1895475"/>
            <a:ext cx="2219325" cy="2219325"/>
          </a:xfrm>
          <a:noFill/>
        </p:spPr>
      </p:pic>
      <p:sp>
        <p:nvSpPr>
          <p:cNvPr id="39941" name="Text Box 10"/>
          <p:cNvSpPr txBox="1">
            <a:spLocks noChangeArrowheads="1"/>
          </p:cNvSpPr>
          <p:nvPr/>
        </p:nvSpPr>
        <p:spPr bwMode="auto">
          <a:xfrm>
            <a:off x="5943600" y="4191000"/>
            <a:ext cx="2667000" cy="1238250"/>
          </a:xfrm>
          <a:prstGeom prst="rect">
            <a:avLst/>
          </a:prstGeom>
          <a:noFill/>
          <a:ln w="9525">
            <a:noFill/>
            <a:miter lim="800000"/>
            <a:headEnd/>
            <a:tailEnd/>
          </a:ln>
        </p:spPr>
        <p:txBody>
          <a:bodyPr>
            <a:spAutoFit/>
          </a:bodyPr>
          <a:lstStyle/>
          <a:p>
            <a:pPr>
              <a:spcBef>
                <a:spcPct val="50000"/>
              </a:spcBef>
              <a:buFont typeface="Symbol" pitchFamily="18" charset="2"/>
              <a:buNone/>
            </a:pPr>
            <a:r>
              <a:rPr lang="en-US" sz="1600"/>
              <a:t>Balance between Yin (feminine, dark) and Yang (masculine, light)</a:t>
            </a:r>
          </a:p>
          <a:p>
            <a:pPr>
              <a:spcBef>
                <a:spcPct val="50000"/>
              </a:spcBef>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Hinduism</a:t>
            </a:r>
          </a:p>
        </p:txBody>
      </p:sp>
      <p:sp>
        <p:nvSpPr>
          <p:cNvPr id="24579" name="Rectangle 3"/>
          <p:cNvSpPr>
            <a:spLocks noGrp="1" noChangeArrowheads="1"/>
          </p:cNvSpPr>
          <p:nvPr>
            <p:ph type="body" sz="half" idx="1"/>
          </p:nvPr>
        </p:nvSpPr>
        <p:spPr>
          <a:xfrm>
            <a:off x="1066800" y="1752600"/>
            <a:ext cx="4572000" cy="4572000"/>
          </a:xfrm>
        </p:spPr>
        <p:txBody>
          <a:bodyPr/>
          <a:lstStyle/>
          <a:p>
            <a:r>
              <a:rPr lang="en-US" sz="2800" dirty="0"/>
              <a:t>Began in India c.1500 BCE</a:t>
            </a:r>
          </a:p>
          <a:p>
            <a:r>
              <a:rPr lang="en-US" sz="2800" dirty="0"/>
              <a:t>One god in many different forms</a:t>
            </a:r>
          </a:p>
          <a:p>
            <a:pPr lvl="1"/>
            <a:r>
              <a:rPr lang="en-US" sz="2400" dirty="0"/>
              <a:t>Brahma, Vishnu, Shiva</a:t>
            </a:r>
          </a:p>
          <a:p>
            <a:pPr lvl="1"/>
            <a:r>
              <a:rPr lang="en-US" sz="2400" dirty="0"/>
              <a:t>Krishna</a:t>
            </a:r>
          </a:p>
          <a:p>
            <a:r>
              <a:rPr lang="en-US" sz="2800" dirty="0"/>
              <a:t>Sacred Texts</a:t>
            </a:r>
          </a:p>
          <a:p>
            <a:pPr lvl="1"/>
            <a:r>
              <a:rPr lang="en-US" sz="2400" dirty="0"/>
              <a:t>Vedas, </a:t>
            </a:r>
            <a:r>
              <a:rPr lang="en-US" sz="2400" dirty="0" err="1"/>
              <a:t>Bhagavad</a:t>
            </a:r>
            <a:r>
              <a:rPr lang="en-US" sz="2400" dirty="0"/>
              <a:t> </a:t>
            </a:r>
            <a:r>
              <a:rPr lang="en-US" sz="2400" dirty="0" err="1"/>
              <a:t>Gita</a:t>
            </a:r>
            <a:r>
              <a:rPr lang="en-US" sz="2400" dirty="0"/>
              <a:t>, Upanishads</a:t>
            </a:r>
          </a:p>
        </p:txBody>
      </p:sp>
      <p:pic>
        <p:nvPicPr>
          <p:cNvPr id="24580" name="Picture 8" descr="Shiva"/>
          <p:cNvPicPr>
            <a:picLocks noChangeAspect="1" noChangeArrowheads="1"/>
          </p:cNvPicPr>
          <p:nvPr/>
        </p:nvPicPr>
        <p:blipFill>
          <a:blip r:embed="rId2" cstate="print"/>
          <a:srcRect/>
          <a:stretch>
            <a:fillRect/>
          </a:stretch>
        </p:blipFill>
        <p:spPr bwMode="auto">
          <a:xfrm>
            <a:off x="5715000" y="1752600"/>
            <a:ext cx="2992438" cy="4038600"/>
          </a:xfrm>
          <a:prstGeom prst="rect">
            <a:avLst/>
          </a:prstGeom>
          <a:noFill/>
          <a:ln w="9525">
            <a:noFill/>
            <a:miter lim="800000"/>
            <a:headEnd/>
            <a:tailEnd/>
          </a:ln>
        </p:spPr>
      </p:pic>
      <p:sp>
        <p:nvSpPr>
          <p:cNvPr id="24581" name="Text Box 9"/>
          <p:cNvSpPr txBox="1">
            <a:spLocks noChangeArrowheads="1"/>
          </p:cNvSpPr>
          <p:nvPr/>
        </p:nvSpPr>
        <p:spPr bwMode="auto">
          <a:xfrm>
            <a:off x="5638800" y="5835650"/>
            <a:ext cx="3352800" cy="336550"/>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Shiva, the Destroyer</a:t>
            </a:r>
          </a:p>
        </p:txBody>
      </p:sp>
    </p:spTree>
  </p:cSld>
  <p:clrMapOvr>
    <a:masterClrMapping/>
  </p:clrMapOvr>
</p:sld>
</file>

<file path=ppt/theme/theme1.xml><?xml version="1.0" encoding="utf-8"?>
<a:theme xmlns:a="http://schemas.openxmlformats.org/drawingml/2006/main" name="EXPEDITN">
  <a:themeElements>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EXPEDIT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N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EXPEDIT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EXPEDIT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N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EXPEDITN</Template>
  <TotalTime>3052</TotalTime>
  <Words>1143</Words>
  <Application>Microsoft Office PowerPoint</Application>
  <PresentationFormat>On-screen Show (4:3)</PresentationFormat>
  <Paragraphs>200</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Symbol</vt:lpstr>
      <vt:lpstr>Times New Roman</vt:lpstr>
      <vt:lpstr>EXPEDITN</vt:lpstr>
      <vt:lpstr>World in Transition: The Expansion of Civilization</vt:lpstr>
      <vt:lpstr>Essential Understanding</vt:lpstr>
      <vt:lpstr>What is the purpose of religion? Consider spiritual and practical purposes.</vt:lpstr>
      <vt:lpstr>Confucianism</vt:lpstr>
      <vt:lpstr>Basic Beliefs of Confucianism</vt:lpstr>
      <vt:lpstr>Social Impact of Confucianism</vt:lpstr>
      <vt:lpstr>Daoism (Taoism)</vt:lpstr>
      <vt:lpstr>Impact of Daoism</vt:lpstr>
      <vt:lpstr>Hinduism</vt:lpstr>
      <vt:lpstr>Basic Beliefs of Hinduism</vt:lpstr>
      <vt:lpstr>Social Impact of Hinduism</vt:lpstr>
      <vt:lpstr>Modern Untouchables</vt:lpstr>
      <vt:lpstr>Buddhism</vt:lpstr>
      <vt:lpstr>Basic Beliefs of Buddhism</vt:lpstr>
      <vt:lpstr>Spread of Buddhism</vt:lpstr>
      <vt:lpstr>Social Impact of Buddhism</vt:lpstr>
      <vt:lpstr>Zoroastrianism</vt:lpstr>
      <vt:lpstr>Impact of Zoroastrianism</vt:lpstr>
      <vt:lpstr>Judaism</vt:lpstr>
      <vt:lpstr>Basic Beliefs of Judaism</vt:lpstr>
      <vt:lpstr>Social Impact of Judaism</vt:lpstr>
      <vt:lpstr>The Diaspora</vt:lpstr>
      <vt:lpstr>Greco-Roman Philosophy</vt:lpstr>
      <vt:lpstr>Basic Beliefs of Christianity</vt:lpstr>
      <vt:lpstr>Basic Beliefs of Christianity</vt:lpstr>
      <vt:lpstr>Social Impact of Christianity</vt:lpstr>
      <vt:lpstr>Spread of Christianity</vt:lpstr>
      <vt:lpstr>The Expansion of Civilization</vt:lpstr>
      <vt:lpstr>Model of Empire</vt:lpstr>
      <vt:lpstr>What is needed to build an empire?</vt:lpstr>
      <vt:lpstr>Qanats</vt:lpstr>
      <vt:lpstr>The World: 600 B.C.E.</vt:lpstr>
      <vt:lpstr>How do you build an empire?</vt:lpstr>
      <vt:lpstr>Cyrus the Great</vt:lpstr>
      <vt:lpstr>Persian Empire in 525 BCE</vt:lpstr>
      <vt:lpstr>What are the rewards of empire?</vt:lpstr>
      <vt:lpstr>Darius the Great</vt:lpstr>
      <vt:lpstr>Persepolis</vt:lpstr>
      <vt:lpstr>Why do empires collapse?</vt:lpstr>
      <vt:lpstr>Alexander the Great</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Mesopotamia to the Middle Ages</dc:title>
  <dc:creator>Clark Ford</dc:creator>
  <cp:lastModifiedBy>Brittany Adcox</cp:lastModifiedBy>
  <cp:revision>81</cp:revision>
  <dcterms:created xsi:type="dcterms:W3CDTF">2000-04-19T15:20:43Z</dcterms:created>
  <dcterms:modified xsi:type="dcterms:W3CDTF">2018-09-03T23:38:54Z</dcterms:modified>
</cp:coreProperties>
</file>