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4" r:id="rId4"/>
    <p:sldId id="258" r:id="rId5"/>
    <p:sldId id="260" r:id="rId6"/>
    <p:sldId id="279" r:id="rId7"/>
    <p:sldId id="271" r:id="rId8"/>
    <p:sldId id="259" r:id="rId9"/>
    <p:sldId id="263" r:id="rId10"/>
    <p:sldId id="292" r:id="rId11"/>
    <p:sldId id="261" r:id="rId12"/>
    <p:sldId id="282" r:id="rId13"/>
    <p:sldId id="293" r:id="rId14"/>
    <p:sldId id="283" r:id="rId15"/>
    <p:sldId id="295" r:id="rId16"/>
    <p:sldId id="277" r:id="rId17"/>
    <p:sldId id="291" r:id="rId18"/>
    <p:sldId id="287" r:id="rId19"/>
    <p:sldId id="297" r:id="rId20"/>
    <p:sldId id="280" r:id="rId21"/>
    <p:sldId id="268" r:id="rId22"/>
    <p:sldId id="288" r:id="rId23"/>
    <p:sldId id="289" r:id="rId24"/>
    <p:sldId id="272" r:id="rId25"/>
    <p:sldId id="290" r:id="rId26"/>
    <p:sldId id="273" r:id="rId27"/>
    <p:sldId id="269" r:id="rId28"/>
    <p:sldId id="296" r:id="rId29"/>
    <p:sldId id="274" r:id="rId30"/>
    <p:sldId id="275" r:id="rId31"/>
    <p:sldId id="28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snapToGrid="0">
      <p:cViewPr varScale="1">
        <p:scale>
          <a:sx n="76" d="100"/>
          <a:sy n="76" d="100"/>
        </p:scale>
        <p:origin x="18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ED2A1-9B6B-4F8D-B5F9-90A49F2C3A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A53FE8-D5BD-44FE-8B36-CF538DB6C5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068755-16B5-4D33-85B6-2CC6E27EB8B5}"/>
              </a:ext>
            </a:extLst>
          </p:cNvPr>
          <p:cNvSpPr>
            <a:spLocks noGrp="1"/>
          </p:cNvSpPr>
          <p:nvPr>
            <p:ph type="dt" sz="half" idx="10"/>
          </p:nvPr>
        </p:nvSpPr>
        <p:spPr/>
        <p:txBody>
          <a:bodyPr/>
          <a:lstStyle/>
          <a:p>
            <a:fld id="{8A0CFF55-4A0B-4831-8239-D9D49F55D016}" type="datetimeFigureOut">
              <a:rPr lang="en-US" smtClean="0"/>
              <a:t>6/19/2023</a:t>
            </a:fld>
            <a:endParaRPr lang="en-US" dirty="0"/>
          </a:p>
        </p:txBody>
      </p:sp>
      <p:sp>
        <p:nvSpPr>
          <p:cNvPr id="5" name="Footer Placeholder 4">
            <a:extLst>
              <a:ext uri="{FF2B5EF4-FFF2-40B4-BE49-F238E27FC236}">
                <a16:creationId xmlns:a16="http://schemas.microsoft.com/office/drawing/2014/main" id="{6CA732D0-D0F9-4FDC-A598-067485A584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DCAC01-DB7D-4962-973E-0EB71D4BFCA4}"/>
              </a:ext>
            </a:extLst>
          </p:cNvPr>
          <p:cNvSpPr>
            <a:spLocks noGrp="1"/>
          </p:cNvSpPr>
          <p:nvPr>
            <p:ph type="sldNum" sz="quarter" idx="12"/>
          </p:nvPr>
        </p:nvSpPr>
        <p:spPr/>
        <p:txBody>
          <a:bodyPr/>
          <a:lstStyle/>
          <a:p>
            <a:fld id="{4F0C9685-A463-4B16-B32C-480753C5C27A}" type="slidenum">
              <a:rPr lang="en-US" smtClean="0"/>
              <a:t>‹#›</a:t>
            </a:fld>
            <a:endParaRPr lang="en-US" dirty="0"/>
          </a:p>
        </p:txBody>
      </p:sp>
    </p:spTree>
    <p:extLst>
      <p:ext uri="{BB962C8B-B14F-4D97-AF65-F5344CB8AC3E}">
        <p14:creationId xmlns:p14="http://schemas.microsoft.com/office/powerpoint/2010/main" val="4141315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40541-9D59-4E8F-85CE-D7613A14AB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C8A416-7843-4548-816B-B68E335278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926A9E-B296-434C-910D-2219DBAA244D}"/>
              </a:ext>
            </a:extLst>
          </p:cNvPr>
          <p:cNvSpPr>
            <a:spLocks noGrp="1"/>
          </p:cNvSpPr>
          <p:nvPr>
            <p:ph type="dt" sz="half" idx="10"/>
          </p:nvPr>
        </p:nvSpPr>
        <p:spPr/>
        <p:txBody>
          <a:bodyPr/>
          <a:lstStyle/>
          <a:p>
            <a:fld id="{8A0CFF55-4A0B-4831-8239-D9D49F55D016}" type="datetimeFigureOut">
              <a:rPr lang="en-US" smtClean="0"/>
              <a:t>6/19/2023</a:t>
            </a:fld>
            <a:endParaRPr lang="en-US" dirty="0"/>
          </a:p>
        </p:txBody>
      </p:sp>
      <p:sp>
        <p:nvSpPr>
          <p:cNvPr id="5" name="Footer Placeholder 4">
            <a:extLst>
              <a:ext uri="{FF2B5EF4-FFF2-40B4-BE49-F238E27FC236}">
                <a16:creationId xmlns:a16="http://schemas.microsoft.com/office/drawing/2014/main" id="{737B0F7E-91DF-4CCD-819A-A52F75271A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DA4F5E-17F7-44F7-9171-27A1D50B0B1D}"/>
              </a:ext>
            </a:extLst>
          </p:cNvPr>
          <p:cNvSpPr>
            <a:spLocks noGrp="1"/>
          </p:cNvSpPr>
          <p:nvPr>
            <p:ph type="sldNum" sz="quarter" idx="12"/>
          </p:nvPr>
        </p:nvSpPr>
        <p:spPr/>
        <p:txBody>
          <a:bodyPr/>
          <a:lstStyle/>
          <a:p>
            <a:fld id="{4F0C9685-A463-4B16-B32C-480753C5C27A}" type="slidenum">
              <a:rPr lang="en-US" smtClean="0"/>
              <a:t>‹#›</a:t>
            </a:fld>
            <a:endParaRPr lang="en-US" dirty="0"/>
          </a:p>
        </p:txBody>
      </p:sp>
    </p:spTree>
    <p:extLst>
      <p:ext uri="{BB962C8B-B14F-4D97-AF65-F5344CB8AC3E}">
        <p14:creationId xmlns:p14="http://schemas.microsoft.com/office/powerpoint/2010/main" val="1511247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38074A-3390-40AD-A3E0-A0966BDCD1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75309D-17F9-4539-B0A5-A4DB480835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BBC1BB-436D-465A-A4FF-0006D0CD0B78}"/>
              </a:ext>
            </a:extLst>
          </p:cNvPr>
          <p:cNvSpPr>
            <a:spLocks noGrp="1"/>
          </p:cNvSpPr>
          <p:nvPr>
            <p:ph type="dt" sz="half" idx="10"/>
          </p:nvPr>
        </p:nvSpPr>
        <p:spPr/>
        <p:txBody>
          <a:bodyPr/>
          <a:lstStyle/>
          <a:p>
            <a:fld id="{8A0CFF55-4A0B-4831-8239-D9D49F55D016}" type="datetimeFigureOut">
              <a:rPr lang="en-US" smtClean="0"/>
              <a:t>6/19/2023</a:t>
            </a:fld>
            <a:endParaRPr lang="en-US" dirty="0"/>
          </a:p>
        </p:txBody>
      </p:sp>
      <p:sp>
        <p:nvSpPr>
          <p:cNvPr id="5" name="Footer Placeholder 4">
            <a:extLst>
              <a:ext uri="{FF2B5EF4-FFF2-40B4-BE49-F238E27FC236}">
                <a16:creationId xmlns:a16="http://schemas.microsoft.com/office/drawing/2014/main" id="{A6653EB1-FF21-430A-BF22-2ABA2E222B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17E72CB-9F60-44DB-AD95-7D5AC8C58B83}"/>
              </a:ext>
            </a:extLst>
          </p:cNvPr>
          <p:cNvSpPr>
            <a:spLocks noGrp="1"/>
          </p:cNvSpPr>
          <p:nvPr>
            <p:ph type="sldNum" sz="quarter" idx="12"/>
          </p:nvPr>
        </p:nvSpPr>
        <p:spPr/>
        <p:txBody>
          <a:bodyPr/>
          <a:lstStyle/>
          <a:p>
            <a:fld id="{4F0C9685-A463-4B16-B32C-480753C5C27A}" type="slidenum">
              <a:rPr lang="en-US" smtClean="0"/>
              <a:t>‹#›</a:t>
            </a:fld>
            <a:endParaRPr lang="en-US" dirty="0"/>
          </a:p>
        </p:txBody>
      </p:sp>
    </p:spTree>
    <p:extLst>
      <p:ext uri="{BB962C8B-B14F-4D97-AF65-F5344CB8AC3E}">
        <p14:creationId xmlns:p14="http://schemas.microsoft.com/office/powerpoint/2010/main" val="1487253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19AD7-9E8A-48A9-BC0E-2A909FC6B4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F85716-3F7E-45D3-A9A3-CB20846E50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ADBC26-9E97-49E4-B8DF-78EEE79D7578}"/>
              </a:ext>
            </a:extLst>
          </p:cNvPr>
          <p:cNvSpPr>
            <a:spLocks noGrp="1"/>
          </p:cNvSpPr>
          <p:nvPr>
            <p:ph type="dt" sz="half" idx="10"/>
          </p:nvPr>
        </p:nvSpPr>
        <p:spPr/>
        <p:txBody>
          <a:bodyPr/>
          <a:lstStyle/>
          <a:p>
            <a:fld id="{8A0CFF55-4A0B-4831-8239-D9D49F55D016}" type="datetimeFigureOut">
              <a:rPr lang="en-US" smtClean="0"/>
              <a:t>6/19/2023</a:t>
            </a:fld>
            <a:endParaRPr lang="en-US" dirty="0"/>
          </a:p>
        </p:txBody>
      </p:sp>
      <p:sp>
        <p:nvSpPr>
          <p:cNvPr id="5" name="Footer Placeholder 4">
            <a:extLst>
              <a:ext uri="{FF2B5EF4-FFF2-40B4-BE49-F238E27FC236}">
                <a16:creationId xmlns:a16="http://schemas.microsoft.com/office/drawing/2014/main" id="{E0062A95-DA58-4F88-852C-089BF4E0D7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5E6674-8A2D-4DA8-A78E-32B63617DD84}"/>
              </a:ext>
            </a:extLst>
          </p:cNvPr>
          <p:cNvSpPr>
            <a:spLocks noGrp="1"/>
          </p:cNvSpPr>
          <p:nvPr>
            <p:ph type="sldNum" sz="quarter" idx="12"/>
          </p:nvPr>
        </p:nvSpPr>
        <p:spPr/>
        <p:txBody>
          <a:bodyPr/>
          <a:lstStyle/>
          <a:p>
            <a:fld id="{4F0C9685-A463-4B16-B32C-480753C5C27A}" type="slidenum">
              <a:rPr lang="en-US" smtClean="0"/>
              <a:t>‹#›</a:t>
            </a:fld>
            <a:endParaRPr lang="en-US" dirty="0"/>
          </a:p>
        </p:txBody>
      </p:sp>
    </p:spTree>
    <p:extLst>
      <p:ext uri="{BB962C8B-B14F-4D97-AF65-F5344CB8AC3E}">
        <p14:creationId xmlns:p14="http://schemas.microsoft.com/office/powerpoint/2010/main" val="1289052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CAB6F-1446-4CCF-82A3-687F116B18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4E33E7-9F25-4BCF-84A3-B65D68B0BC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8F3886-E72C-40D0-888E-4B1CBF1C967C}"/>
              </a:ext>
            </a:extLst>
          </p:cNvPr>
          <p:cNvSpPr>
            <a:spLocks noGrp="1"/>
          </p:cNvSpPr>
          <p:nvPr>
            <p:ph type="dt" sz="half" idx="10"/>
          </p:nvPr>
        </p:nvSpPr>
        <p:spPr/>
        <p:txBody>
          <a:bodyPr/>
          <a:lstStyle/>
          <a:p>
            <a:fld id="{8A0CFF55-4A0B-4831-8239-D9D49F55D016}" type="datetimeFigureOut">
              <a:rPr lang="en-US" smtClean="0"/>
              <a:t>6/19/2023</a:t>
            </a:fld>
            <a:endParaRPr lang="en-US" dirty="0"/>
          </a:p>
        </p:txBody>
      </p:sp>
      <p:sp>
        <p:nvSpPr>
          <p:cNvPr id="5" name="Footer Placeholder 4">
            <a:extLst>
              <a:ext uri="{FF2B5EF4-FFF2-40B4-BE49-F238E27FC236}">
                <a16:creationId xmlns:a16="http://schemas.microsoft.com/office/drawing/2014/main" id="{3531E7FA-C8B1-4B31-9130-7676ABD81B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F7711E-1CE5-4752-9F20-2DC577FEC414}"/>
              </a:ext>
            </a:extLst>
          </p:cNvPr>
          <p:cNvSpPr>
            <a:spLocks noGrp="1"/>
          </p:cNvSpPr>
          <p:nvPr>
            <p:ph type="sldNum" sz="quarter" idx="12"/>
          </p:nvPr>
        </p:nvSpPr>
        <p:spPr/>
        <p:txBody>
          <a:bodyPr/>
          <a:lstStyle/>
          <a:p>
            <a:fld id="{4F0C9685-A463-4B16-B32C-480753C5C27A}" type="slidenum">
              <a:rPr lang="en-US" smtClean="0"/>
              <a:t>‹#›</a:t>
            </a:fld>
            <a:endParaRPr lang="en-US" dirty="0"/>
          </a:p>
        </p:txBody>
      </p:sp>
    </p:spTree>
    <p:extLst>
      <p:ext uri="{BB962C8B-B14F-4D97-AF65-F5344CB8AC3E}">
        <p14:creationId xmlns:p14="http://schemas.microsoft.com/office/powerpoint/2010/main" val="2502810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DE299-6439-4CB6-AE0B-51126207EA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CAE373-816B-4F0A-9F88-355E3DFEA7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490F86-686E-4E5B-943E-55F5C8282B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4A0517-D0EE-48B0-835A-B626F6FAEA53}"/>
              </a:ext>
            </a:extLst>
          </p:cNvPr>
          <p:cNvSpPr>
            <a:spLocks noGrp="1"/>
          </p:cNvSpPr>
          <p:nvPr>
            <p:ph type="dt" sz="half" idx="10"/>
          </p:nvPr>
        </p:nvSpPr>
        <p:spPr/>
        <p:txBody>
          <a:bodyPr/>
          <a:lstStyle/>
          <a:p>
            <a:fld id="{8A0CFF55-4A0B-4831-8239-D9D49F55D016}" type="datetimeFigureOut">
              <a:rPr lang="en-US" smtClean="0"/>
              <a:t>6/19/2023</a:t>
            </a:fld>
            <a:endParaRPr lang="en-US" dirty="0"/>
          </a:p>
        </p:txBody>
      </p:sp>
      <p:sp>
        <p:nvSpPr>
          <p:cNvPr id="6" name="Footer Placeholder 5">
            <a:extLst>
              <a:ext uri="{FF2B5EF4-FFF2-40B4-BE49-F238E27FC236}">
                <a16:creationId xmlns:a16="http://schemas.microsoft.com/office/drawing/2014/main" id="{99542877-AEED-42D7-B967-04B1C90608C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844AFD3-E575-42B5-BDE1-345DCA8A6740}"/>
              </a:ext>
            </a:extLst>
          </p:cNvPr>
          <p:cNvSpPr>
            <a:spLocks noGrp="1"/>
          </p:cNvSpPr>
          <p:nvPr>
            <p:ph type="sldNum" sz="quarter" idx="12"/>
          </p:nvPr>
        </p:nvSpPr>
        <p:spPr/>
        <p:txBody>
          <a:bodyPr/>
          <a:lstStyle/>
          <a:p>
            <a:fld id="{4F0C9685-A463-4B16-B32C-480753C5C27A}" type="slidenum">
              <a:rPr lang="en-US" smtClean="0"/>
              <a:t>‹#›</a:t>
            </a:fld>
            <a:endParaRPr lang="en-US" dirty="0"/>
          </a:p>
        </p:txBody>
      </p:sp>
    </p:spTree>
    <p:extLst>
      <p:ext uri="{BB962C8B-B14F-4D97-AF65-F5344CB8AC3E}">
        <p14:creationId xmlns:p14="http://schemas.microsoft.com/office/powerpoint/2010/main" val="170505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E8710-A4BC-4FD5-A0DA-F903A372FC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F89324-5D03-4629-9FAD-644AF9A48E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49B9B0-9B28-4691-BA42-7647980C74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EB6118-A96C-4BA5-8CD8-49C8BDDBB7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BD019D-EE04-4184-AB04-D644D81D10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334BF2-041A-46CA-9C82-76CDAF7D2642}"/>
              </a:ext>
            </a:extLst>
          </p:cNvPr>
          <p:cNvSpPr>
            <a:spLocks noGrp="1"/>
          </p:cNvSpPr>
          <p:nvPr>
            <p:ph type="dt" sz="half" idx="10"/>
          </p:nvPr>
        </p:nvSpPr>
        <p:spPr/>
        <p:txBody>
          <a:bodyPr/>
          <a:lstStyle/>
          <a:p>
            <a:fld id="{8A0CFF55-4A0B-4831-8239-D9D49F55D016}" type="datetimeFigureOut">
              <a:rPr lang="en-US" smtClean="0"/>
              <a:t>6/19/2023</a:t>
            </a:fld>
            <a:endParaRPr lang="en-US" dirty="0"/>
          </a:p>
        </p:txBody>
      </p:sp>
      <p:sp>
        <p:nvSpPr>
          <p:cNvPr id="8" name="Footer Placeholder 7">
            <a:extLst>
              <a:ext uri="{FF2B5EF4-FFF2-40B4-BE49-F238E27FC236}">
                <a16:creationId xmlns:a16="http://schemas.microsoft.com/office/drawing/2014/main" id="{D841A671-07B4-4EB8-A2D2-72A8ED1BE96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4003C43-E180-43D8-92F1-B48C395F5975}"/>
              </a:ext>
            </a:extLst>
          </p:cNvPr>
          <p:cNvSpPr>
            <a:spLocks noGrp="1"/>
          </p:cNvSpPr>
          <p:nvPr>
            <p:ph type="sldNum" sz="quarter" idx="12"/>
          </p:nvPr>
        </p:nvSpPr>
        <p:spPr/>
        <p:txBody>
          <a:bodyPr/>
          <a:lstStyle/>
          <a:p>
            <a:fld id="{4F0C9685-A463-4B16-B32C-480753C5C27A}" type="slidenum">
              <a:rPr lang="en-US" smtClean="0"/>
              <a:t>‹#›</a:t>
            </a:fld>
            <a:endParaRPr lang="en-US" dirty="0"/>
          </a:p>
        </p:txBody>
      </p:sp>
    </p:spTree>
    <p:extLst>
      <p:ext uri="{BB962C8B-B14F-4D97-AF65-F5344CB8AC3E}">
        <p14:creationId xmlns:p14="http://schemas.microsoft.com/office/powerpoint/2010/main" val="3673403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FAA5A-6F11-480B-A8CC-B3D5391996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191A73-7A0F-4257-8FBD-7726FF8CDBD7}"/>
              </a:ext>
            </a:extLst>
          </p:cNvPr>
          <p:cNvSpPr>
            <a:spLocks noGrp="1"/>
          </p:cNvSpPr>
          <p:nvPr>
            <p:ph type="dt" sz="half" idx="10"/>
          </p:nvPr>
        </p:nvSpPr>
        <p:spPr/>
        <p:txBody>
          <a:bodyPr/>
          <a:lstStyle/>
          <a:p>
            <a:fld id="{8A0CFF55-4A0B-4831-8239-D9D49F55D016}" type="datetimeFigureOut">
              <a:rPr lang="en-US" smtClean="0"/>
              <a:t>6/19/2023</a:t>
            </a:fld>
            <a:endParaRPr lang="en-US" dirty="0"/>
          </a:p>
        </p:txBody>
      </p:sp>
      <p:sp>
        <p:nvSpPr>
          <p:cNvPr id="4" name="Footer Placeholder 3">
            <a:extLst>
              <a:ext uri="{FF2B5EF4-FFF2-40B4-BE49-F238E27FC236}">
                <a16:creationId xmlns:a16="http://schemas.microsoft.com/office/drawing/2014/main" id="{F6A057CE-4C6F-4089-A888-E26FB676D19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3D19D9D-21C0-4A14-8374-FB459B942416}"/>
              </a:ext>
            </a:extLst>
          </p:cNvPr>
          <p:cNvSpPr>
            <a:spLocks noGrp="1"/>
          </p:cNvSpPr>
          <p:nvPr>
            <p:ph type="sldNum" sz="quarter" idx="12"/>
          </p:nvPr>
        </p:nvSpPr>
        <p:spPr/>
        <p:txBody>
          <a:bodyPr/>
          <a:lstStyle/>
          <a:p>
            <a:fld id="{4F0C9685-A463-4B16-B32C-480753C5C27A}" type="slidenum">
              <a:rPr lang="en-US" smtClean="0"/>
              <a:t>‹#›</a:t>
            </a:fld>
            <a:endParaRPr lang="en-US" dirty="0"/>
          </a:p>
        </p:txBody>
      </p:sp>
    </p:spTree>
    <p:extLst>
      <p:ext uri="{BB962C8B-B14F-4D97-AF65-F5344CB8AC3E}">
        <p14:creationId xmlns:p14="http://schemas.microsoft.com/office/powerpoint/2010/main" val="2217379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BD5FBB-7E63-450F-976C-5A6EF5E78EB2}"/>
              </a:ext>
            </a:extLst>
          </p:cNvPr>
          <p:cNvSpPr>
            <a:spLocks noGrp="1"/>
          </p:cNvSpPr>
          <p:nvPr>
            <p:ph type="dt" sz="half" idx="10"/>
          </p:nvPr>
        </p:nvSpPr>
        <p:spPr/>
        <p:txBody>
          <a:bodyPr/>
          <a:lstStyle/>
          <a:p>
            <a:fld id="{8A0CFF55-4A0B-4831-8239-D9D49F55D016}" type="datetimeFigureOut">
              <a:rPr lang="en-US" smtClean="0"/>
              <a:t>6/19/2023</a:t>
            </a:fld>
            <a:endParaRPr lang="en-US" dirty="0"/>
          </a:p>
        </p:txBody>
      </p:sp>
      <p:sp>
        <p:nvSpPr>
          <p:cNvPr id="3" name="Footer Placeholder 2">
            <a:extLst>
              <a:ext uri="{FF2B5EF4-FFF2-40B4-BE49-F238E27FC236}">
                <a16:creationId xmlns:a16="http://schemas.microsoft.com/office/drawing/2014/main" id="{11787F17-535A-4D2B-9779-51D82E6795C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DF55F3B-C30E-4130-8374-83639A16C020}"/>
              </a:ext>
            </a:extLst>
          </p:cNvPr>
          <p:cNvSpPr>
            <a:spLocks noGrp="1"/>
          </p:cNvSpPr>
          <p:nvPr>
            <p:ph type="sldNum" sz="quarter" idx="12"/>
          </p:nvPr>
        </p:nvSpPr>
        <p:spPr/>
        <p:txBody>
          <a:bodyPr/>
          <a:lstStyle/>
          <a:p>
            <a:fld id="{4F0C9685-A463-4B16-B32C-480753C5C27A}" type="slidenum">
              <a:rPr lang="en-US" smtClean="0"/>
              <a:t>‹#›</a:t>
            </a:fld>
            <a:endParaRPr lang="en-US" dirty="0"/>
          </a:p>
        </p:txBody>
      </p:sp>
    </p:spTree>
    <p:extLst>
      <p:ext uri="{BB962C8B-B14F-4D97-AF65-F5344CB8AC3E}">
        <p14:creationId xmlns:p14="http://schemas.microsoft.com/office/powerpoint/2010/main" val="2824391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8937A-AF54-48A8-9C10-66FF876B6C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A7A562-43BA-4261-9DAB-A1C299ABF1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D028F1-1721-4444-87A2-2D0E2B02C7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3E70A7-74D3-4B3F-BB32-63AB697D93C4}"/>
              </a:ext>
            </a:extLst>
          </p:cNvPr>
          <p:cNvSpPr>
            <a:spLocks noGrp="1"/>
          </p:cNvSpPr>
          <p:nvPr>
            <p:ph type="dt" sz="half" idx="10"/>
          </p:nvPr>
        </p:nvSpPr>
        <p:spPr/>
        <p:txBody>
          <a:bodyPr/>
          <a:lstStyle/>
          <a:p>
            <a:fld id="{8A0CFF55-4A0B-4831-8239-D9D49F55D016}" type="datetimeFigureOut">
              <a:rPr lang="en-US" smtClean="0"/>
              <a:t>6/19/2023</a:t>
            </a:fld>
            <a:endParaRPr lang="en-US" dirty="0"/>
          </a:p>
        </p:txBody>
      </p:sp>
      <p:sp>
        <p:nvSpPr>
          <p:cNvPr id="6" name="Footer Placeholder 5">
            <a:extLst>
              <a:ext uri="{FF2B5EF4-FFF2-40B4-BE49-F238E27FC236}">
                <a16:creationId xmlns:a16="http://schemas.microsoft.com/office/drawing/2014/main" id="{8656E4A5-100F-47B9-8C3F-3888A8716D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6369E4-2DC4-45BA-A246-5064D6A8125F}"/>
              </a:ext>
            </a:extLst>
          </p:cNvPr>
          <p:cNvSpPr>
            <a:spLocks noGrp="1"/>
          </p:cNvSpPr>
          <p:nvPr>
            <p:ph type="sldNum" sz="quarter" idx="12"/>
          </p:nvPr>
        </p:nvSpPr>
        <p:spPr/>
        <p:txBody>
          <a:bodyPr/>
          <a:lstStyle/>
          <a:p>
            <a:fld id="{4F0C9685-A463-4B16-B32C-480753C5C27A}" type="slidenum">
              <a:rPr lang="en-US" smtClean="0"/>
              <a:t>‹#›</a:t>
            </a:fld>
            <a:endParaRPr lang="en-US" dirty="0"/>
          </a:p>
        </p:txBody>
      </p:sp>
    </p:spTree>
    <p:extLst>
      <p:ext uri="{BB962C8B-B14F-4D97-AF65-F5344CB8AC3E}">
        <p14:creationId xmlns:p14="http://schemas.microsoft.com/office/powerpoint/2010/main" val="3876757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C31B-2A62-4B30-B725-6979A1DC94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71EC42-E631-403C-82A7-A4086BF643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9484E86-7757-4C34-B946-491B7B7E7C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CAF634-70E9-455A-B022-D4FBC672DFED}"/>
              </a:ext>
            </a:extLst>
          </p:cNvPr>
          <p:cNvSpPr>
            <a:spLocks noGrp="1"/>
          </p:cNvSpPr>
          <p:nvPr>
            <p:ph type="dt" sz="half" idx="10"/>
          </p:nvPr>
        </p:nvSpPr>
        <p:spPr/>
        <p:txBody>
          <a:bodyPr/>
          <a:lstStyle/>
          <a:p>
            <a:fld id="{8A0CFF55-4A0B-4831-8239-D9D49F55D016}" type="datetimeFigureOut">
              <a:rPr lang="en-US" smtClean="0"/>
              <a:t>6/19/2023</a:t>
            </a:fld>
            <a:endParaRPr lang="en-US" dirty="0"/>
          </a:p>
        </p:txBody>
      </p:sp>
      <p:sp>
        <p:nvSpPr>
          <p:cNvPr id="6" name="Footer Placeholder 5">
            <a:extLst>
              <a:ext uri="{FF2B5EF4-FFF2-40B4-BE49-F238E27FC236}">
                <a16:creationId xmlns:a16="http://schemas.microsoft.com/office/drawing/2014/main" id="{C237C534-49E8-4678-BEB9-88337E9B998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A4A9E10-8719-4DF9-9A03-66ABD704C308}"/>
              </a:ext>
            </a:extLst>
          </p:cNvPr>
          <p:cNvSpPr>
            <a:spLocks noGrp="1"/>
          </p:cNvSpPr>
          <p:nvPr>
            <p:ph type="sldNum" sz="quarter" idx="12"/>
          </p:nvPr>
        </p:nvSpPr>
        <p:spPr/>
        <p:txBody>
          <a:bodyPr/>
          <a:lstStyle/>
          <a:p>
            <a:fld id="{4F0C9685-A463-4B16-B32C-480753C5C27A}" type="slidenum">
              <a:rPr lang="en-US" smtClean="0"/>
              <a:t>‹#›</a:t>
            </a:fld>
            <a:endParaRPr lang="en-US" dirty="0"/>
          </a:p>
        </p:txBody>
      </p:sp>
    </p:spTree>
    <p:extLst>
      <p:ext uri="{BB962C8B-B14F-4D97-AF65-F5344CB8AC3E}">
        <p14:creationId xmlns:p14="http://schemas.microsoft.com/office/powerpoint/2010/main" val="3460956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5FDC4D-372B-4A99-A9E6-25A6467314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524334-B24A-4753-9915-599EFB27AC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15257F-2E3A-43A6-B739-B09C346834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0CFF55-4A0B-4831-8239-D9D49F55D016}" type="datetimeFigureOut">
              <a:rPr lang="en-US" smtClean="0"/>
              <a:t>6/19/2023</a:t>
            </a:fld>
            <a:endParaRPr lang="en-US" dirty="0"/>
          </a:p>
        </p:txBody>
      </p:sp>
      <p:sp>
        <p:nvSpPr>
          <p:cNvPr id="5" name="Footer Placeholder 4">
            <a:extLst>
              <a:ext uri="{FF2B5EF4-FFF2-40B4-BE49-F238E27FC236}">
                <a16:creationId xmlns:a16="http://schemas.microsoft.com/office/drawing/2014/main" id="{14234DA6-B236-472F-9A4B-07972B3784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6A3657D-2B6F-4FB9-867E-83C04A9034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0C9685-A463-4B16-B32C-480753C5C27A}" type="slidenum">
              <a:rPr lang="en-US" smtClean="0"/>
              <a:t>‹#›</a:t>
            </a:fld>
            <a:endParaRPr lang="en-US" dirty="0"/>
          </a:p>
        </p:txBody>
      </p:sp>
    </p:spTree>
    <p:extLst>
      <p:ext uri="{BB962C8B-B14F-4D97-AF65-F5344CB8AC3E}">
        <p14:creationId xmlns:p14="http://schemas.microsoft.com/office/powerpoint/2010/main" val="760218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DXU3o8YW3K8?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6EE19-58D9-43B2-B88C-CD381FD94F77}"/>
              </a:ext>
            </a:extLst>
          </p:cNvPr>
          <p:cNvSpPr>
            <a:spLocks noGrp="1"/>
          </p:cNvSpPr>
          <p:nvPr>
            <p:ph type="ctrTitle"/>
          </p:nvPr>
        </p:nvSpPr>
        <p:spPr>
          <a:xfrm>
            <a:off x="1458295" y="187533"/>
            <a:ext cx="9144000" cy="1909763"/>
          </a:xfrm>
        </p:spPr>
        <p:txBody>
          <a:bodyPr/>
          <a:lstStyle/>
          <a:p>
            <a:r>
              <a:rPr lang="en-US" dirty="0"/>
              <a:t>(Long Essay Question)</a:t>
            </a:r>
            <a:br>
              <a:rPr lang="en-US" dirty="0"/>
            </a:br>
            <a:r>
              <a:rPr lang="en-US" dirty="0"/>
              <a:t>LEQ 101</a:t>
            </a:r>
          </a:p>
        </p:txBody>
      </p:sp>
      <p:sp>
        <p:nvSpPr>
          <p:cNvPr id="3" name="Subtitle 2">
            <a:extLst>
              <a:ext uri="{FF2B5EF4-FFF2-40B4-BE49-F238E27FC236}">
                <a16:creationId xmlns:a16="http://schemas.microsoft.com/office/drawing/2014/main" id="{6074BE73-5423-4B45-ACEE-8105B9F2FF0A}"/>
              </a:ext>
            </a:extLst>
          </p:cNvPr>
          <p:cNvSpPr>
            <a:spLocks noGrp="1"/>
          </p:cNvSpPr>
          <p:nvPr>
            <p:ph type="subTitle" idx="1"/>
          </p:nvPr>
        </p:nvSpPr>
        <p:spPr>
          <a:xfrm>
            <a:off x="1283080" y="2097296"/>
            <a:ext cx="9144000" cy="1655762"/>
          </a:xfrm>
        </p:spPr>
        <p:txBody>
          <a:bodyPr/>
          <a:lstStyle/>
          <a:p>
            <a:r>
              <a:rPr lang="en-US" dirty="0"/>
              <a:t>Ms. Adcox</a:t>
            </a:r>
          </a:p>
        </p:txBody>
      </p:sp>
      <p:pic>
        <p:nvPicPr>
          <p:cNvPr id="1026" name="Picture 2" descr="Image result for im in danger">
            <a:extLst>
              <a:ext uri="{FF2B5EF4-FFF2-40B4-BE49-F238E27FC236}">
                <a16:creationId xmlns:a16="http://schemas.microsoft.com/office/drawing/2014/main" id="{14D516FB-EA3D-4732-A869-BB84206B62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302"/>
          <a:stretch/>
        </p:blipFill>
        <p:spPr bwMode="auto">
          <a:xfrm>
            <a:off x="1887538" y="2009490"/>
            <a:ext cx="8416925" cy="4848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306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Image result for Khanate of Jagadai">
            <a:extLst>
              <a:ext uri="{FF2B5EF4-FFF2-40B4-BE49-F238E27FC236}">
                <a16:creationId xmlns:a16="http://schemas.microsoft.com/office/drawing/2014/main" id="{E6081B1B-9AB4-4D04-80EA-53A262BBA3EB}"/>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1452" b="22549"/>
          <a:stretch/>
        </p:blipFill>
        <p:spPr bwMode="auto">
          <a:xfrm>
            <a:off x="20" y="1282"/>
            <a:ext cx="12191980" cy="6856718"/>
          </a:xfrm>
          <a:prstGeom prst="rect">
            <a:avLst/>
          </a:prstGeom>
          <a:noFill/>
        </p:spPr>
      </p:pic>
    </p:spTree>
    <p:extLst>
      <p:ext uri="{BB962C8B-B14F-4D97-AF65-F5344CB8AC3E}">
        <p14:creationId xmlns:p14="http://schemas.microsoft.com/office/powerpoint/2010/main" val="2765248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FDFFB-3DFB-48C7-9CEF-7DC7E2DC0400}"/>
              </a:ext>
            </a:extLst>
          </p:cNvPr>
          <p:cNvSpPr>
            <a:spLocks noGrp="1"/>
          </p:cNvSpPr>
          <p:nvPr>
            <p:ph type="title"/>
          </p:nvPr>
        </p:nvSpPr>
        <p:spPr/>
        <p:txBody>
          <a:bodyPr/>
          <a:lstStyle/>
          <a:p>
            <a:r>
              <a:rPr lang="en-US" dirty="0"/>
              <a:t>ALWAYS </a:t>
            </a:r>
            <a:r>
              <a:rPr lang="en-US" dirty="0" err="1"/>
              <a:t>ALWAYS</a:t>
            </a:r>
            <a:r>
              <a:rPr lang="en-US" dirty="0"/>
              <a:t> ALWAYS…ALWAYS PLAN</a:t>
            </a:r>
          </a:p>
        </p:txBody>
      </p:sp>
      <p:sp>
        <p:nvSpPr>
          <p:cNvPr id="3" name="Content Placeholder 2">
            <a:extLst>
              <a:ext uri="{FF2B5EF4-FFF2-40B4-BE49-F238E27FC236}">
                <a16:creationId xmlns:a16="http://schemas.microsoft.com/office/drawing/2014/main" id="{C9D7359F-7C7D-407A-BADB-096435EACDD9}"/>
              </a:ext>
            </a:extLst>
          </p:cNvPr>
          <p:cNvSpPr>
            <a:spLocks noGrp="1"/>
          </p:cNvSpPr>
          <p:nvPr>
            <p:ph idx="1"/>
          </p:nvPr>
        </p:nvSpPr>
        <p:spPr>
          <a:xfrm>
            <a:off x="344953" y="1555028"/>
            <a:ext cx="11008847" cy="4621935"/>
          </a:xfrm>
        </p:spPr>
        <p:txBody>
          <a:bodyPr/>
          <a:lstStyle/>
          <a:p>
            <a:r>
              <a:rPr lang="en-US" dirty="0"/>
              <a:t>Which of those regions do you know the most about? PICK THEM </a:t>
            </a:r>
          </a:p>
          <a:p>
            <a:r>
              <a:rPr lang="en-US" dirty="0"/>
              <a:t>Diagram or List Planning (Venn, thinking web, exc.)</a:t>
            </a:r>
          </a:p>
          <a:p>
            <a:pPr marL="0" indent="0">
              <a:buNone/>
            </a:pPr>
            <a:endParaRPr lang="en-US" dirty="0"/>
          </a:p>
          <a:p>
            <a:pPr marL="0" indent="0">
              <a:buNone/>
            </a:pPr>
            <a:endParaRPr lang="en-US" dirty="0"/>
          </a:p>
        </p:txBody>
      </p:sp>
      <p:pic>
        <p:nvPicPr>
          <p:cNvPr id="2050" name="Picture 2" descr="Image result for venn diagram">
            <a:extLst>
              <a:ext uri="{FF2B5EF4-FFF2-40B4-BE49-F238E27FC236}">
                <a16:creationId xmlns:a16="http://schemas.microsoft.com/office/drawing/2014/main" id="{B2E49948-2A67-4F0E-8542-7FE9E8FC38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9" y="2547240"/>
            <a:ext cx="5888313" cy="39456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hinking web">
            <a:extLst>
              <a:ext uri="{FF2B5EF4-FFF2-40B4-BE49-F238E27FC236}">
                <a16:creationId xmlns:a16="http://schemas.microsoft.com/office/drawing/2014/main" id="{D7C60E7F-676B-4C5F-B317-DF8D5BBA94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34" t="16686" r="10272" b="23673"/>
          <a:stretch/>
        </p:blipFill>
        <p:spPr bwMode="auto">
          <a:xfrm>
            <a:off x="6603391" y="2547240"/>
            <a:ext cx="4363934" cy="4090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873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A0803-1791-4323-AD10-2EE178DBE2C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B766FA2-E634-4D31-A2C9-4228510A108A}"/>
              </a:ext>
            </a:extLst>
          </p:cNvPr>
          <p:cNvSpPr>
            <a:spLocks noGrp="1"/>
          </p:cNvSpPr>
          <p:nvPr>
            <p:ph idx="1"/>
          </p:nvPr>
        </p:nvSpPr>
        <p:spPr/>
        <p:txBody>
          <a:bodyPr/>
          <a:lstStyle/>
          <a:p>
            <a:endParaRPr lang="en-US" dirty="0"/>
          </a:p>
        </p:txBody>
      </p:sp>
      <p:pic>
        <p:nvPicPr>
          <p:cNvPr id="4" name="table">
            <a:extLst>
              <a:ext uri="{FF2B5EF4-FFF2-40B4-BE49-F238E27FC236}">
                <a16:creationId xmlns:a16="http://schemas.microsoft.com/office/drawing/2014/main" id="{E71893F5-281F-48AA-92AE-28BD5E8B0EF2}"/>
              </a:ext>
            </a:extLst>
          </p:cNvPr>
          <p:cNvPicPr>
            <a:picLocks noChangeAspect="1"/>
          </p:cNvPicPr>
          <p:nvPr/>
        </p:nvPicPr>
        <p:blipFill rotWithShape="1">
          <a:blip r:embed="rId2"/>
          <a:srcRect b="16099"/>
          <a:stretch/>
        </p:blipFill>
        <p:spPr>
          <a:xfrm>
            <a:off x="169967" y="250658"/>
            <a:ext cx="11711894" cy="6242217"/>
          </a:xfrm>
          <a:prstGeom prst="rect">
            <a:avLst/>
          </a:prstGeom>
        </p:spPr>
      </p:pic>
    </p:spTree>
    <p:extLst>
      <p:ext uri="{BB962C8B-B14F-4D97-AF65-F5344CB8AC3E}">
        <p14:creationId xmlns:p14="http://schemas.microsoft.com/office/powerpoint/2010/main" val="3947377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2" descr="Image result for venn diagram">
            <a:extLst>
              <a:ext uri="{FF2B5EF4-FFF2-40B4-BE49-F238E27FC236}">
                <a16:creationId xmlns:a16="http://schemas.microsoft.com/office/drawing/2014/main" id="{1CF691F3-2D1D-4DD9-842C-439F431AE3C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250" t="6031" r="4833" b="10030"/>
          <a:stretch/>
        </p:blipFill>
        <p:spPr bwMode="auto">
          <a:xfrm>
            <a:off x="0" y="1282"/>
            <a:ext cx="12190476"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685C700-96C8-4B50-A1DF-9CA1A9C1AA12}"/>
              </a:ext>
            </a:extLst>
          </p:cNvPr>
          <p:cNvSpPr txBox="1"/>
          <p:nvPr/>
        </p:nvSpPr>
        <p:spPr>
          <a:xfrm>
            <a:off x="1026161" y="1173818"/>
            <a:ext cx="3936662" cy="5216813"/>
          </a:xfrm>
          <a:prstGeom prst="rect">
            <a:avLst/>
          </a:prstGeom>
          <a:noFill/>
        </p:spPr>
        <p:txBody>
          <a:bodyPr wrap="square" rtlCol="0">
            <a:spAutoFit/>
          </a:bodyPr>
          <a:lstStyle/>
          <a:p>
            <a:r>
              <a:rPr lang="en-US" sz="2800" b="1" dirty="0">
                <a:solidFill>
                  <a:srgbClr val="0070C0"/>
                </a:solidFill>
              </a:rPr>
              <a:t>POL</a:t>
            </a:r>
          </a:p>
          <a:p>
            <a:r>
              <a:rPr lang="en-US" sz="2800" dirty="0">
                <a:highlight>
                  <a:srgbClr val="FFFF00"/>
                </a:highlight>
              </a:rPr>
              <a:t>*Kept essential imperial structure (DIRECT RULE)</a:t>
            </a:r>
          </a:p>
          <a:p>
            <a:r>
              <a:rPr lang="en-US" sz="2800" dirty="0"/>
              <a:t>-Emperor (Kublai Khan)</a:t>
            </a:r>
          </a:p>
          <a:p>
            <a:r>
              <a:rPr lang="en-US" sz="2800" dirty="0"/>
              <a:t>-Bureaucracy: used Mongols/foreigners though, no civil service exam (ex. Muslims and Marco Polo)</a:t>
            </a:r>
          </a:p>
          <a:p>
            <a:endParaRPr lang="en-US" sz="700" dirty="0"/>
          </a:p>
          <a:p>
            <a:r>
              <a:rPr lang="en-US" sz="2800" b="1" dirty="0">
                <a:solidFill>
                  <a:srgbClr val="0070C0"/>
                </a:solidFill>
              </a:rPr>
              <a:t>ECON</a:t>
            </a:r>
          </a:p>
          <a:p>
            <a:r>
              <a:rPr lang="en-US" sz="2800" dirty="0">
                <a:highlight>
                  <a:srgbClr val="FFFF00"/>
                </a:highlight>
              </a:rPr>
              <a:t>*Taxed peasants directly</a:t>
            </a:r>
          </a:p>
          <a:p>
            <a:endParaRPr lang="en-US" dirty="0"/>
          </a:p>
        </p:txBody>
      </p:sp>
      <p:sp>
        <p:nvSpPr>
          <p:cNvPr id="8" name="TextBox 7">
            <a:extLst>
              <a:ext uri="{FF2B5EF4-FFF2-40B4-BE49-F238E27FC236}">
                <a16:creationId xmlns:a16="http://schemas.microsoft.com/office/drawing/2014/main" id="{823731C1-E45B-4188-B05E-4AC591706FC7}"/>
              </a:ext>
            </a:extLst>
          </p:cNvPr>
          <p:cNvSpPr txBox="1"/>
          <p:nvPr/>
        </p:nvSpPr>
        <p:spPr>
          <a:xfrm>
            <a:off x="2938880" y="203204"/>
            <a:ext cx="3706536" cy="1077218"/>
          </a:xfrm>
          <a:prstGeom prst="rect">
            <a:avLst/>
          </a:prstGeom>
          <a:noFill/>
        </p:spPr>
        <p:txBody>
          <a:bodyPr wrap="square" rtlCol="0">
            <a:spAutoFit/>
          </a:bodyPr>
          <a:lstStyle/>
          <a:p>
            <a:r>
              <a:rPr lang="en-US" sz="3200" b="1" dirty="0">
                <a:solidFill>
                  <a:srgbClr val="FF0000"/>
                </a:solidFill>
              </a:rPr>
              <a:t>CHINA</a:t>
            </a:r>
          </a:p>
          <a:p>
            <a:r>
              <a:rPr lang="en-US" sz="3200" b="1" dirty="0">
                <a:solidFill>
                  <a:srgbClr val="FF0000"/>
                </a:solidFill>
              </a:rPr>
              <a:t>Yuan Dynasty</a:t>
            </a:r>
          </a:p>
        </p:txBody>
      </p:sp>
      <p:sp>
        <p:nvSpPr>
          <p:cNvPr id="10" name="TextBox 9">
            <a:extLst>
              <a:ext uri="{FF2B5EF4-FFF2-40B4-BE49-F238E27FC236}">
                <a16:creationId xmlns:a16="http://schemas.microsoft.com/office/drawing/2014/main" id="{B0E44A64-F8E5-4FA2-B77B-2E4BC5D6CC20}"/>
              </a:ext>
            </a:extLst>
          </p:cNvPr>
          <p:cNvSpPr txBox="1"/>
          <p:nvPr/>
        </p:nvSpPr>
        <p:spPr>
          <a:xfrm>
            <a:off x="7437678" y="96600"/>
            <a:ext cx="3313651" cy="1077218"/>
          </a:xfrm>
          <a:prstGeom prst="rect">
            <a:avLst/>
          </a:prstGeom>
          <a:noFill/>
        </p:spPr>
        <p:txBody>
          <a:bodyPr wrap="square" rtlCol="0">
            <a:spAutoFit/>
          </a:bodyPr>
          <a:lstStyle/>
          <a:p>
            <a:r>
              <a:rPr lang="en-US" sz="3200" b="1" dirty="0">
                <a:solidFill>
                  <a:srgbClr val="FF0000"/>
                </a:solidFill>
              </a:rPr>
              <a:t>RUSSIA</a:t>
            </a:r>
          </a:p>
          <a:p>
            <a:r>
              <a:rPr lang="en-US" sz="3200" b="1" dirty="0">
                <a:solidFill>
                  <a:srgbClr val="FF0000"/>
                </a:solidFill>
              </a:rPr>
              <a:t>Golden Horde</a:t>
            </a:r>
          </a:p>
        </p:txBody>
      </p:sp>
      <p:sp>
        <p:nvSpPr>
          <p:cNvPr id="11" name="TextBox 10">
            <a:extLst>
              <a:ext uri="{FF2B5EF4-FFF2-40B4-BE49-F238E27FC236}">
                <a16:creationId xmlns:a16="http://schemas.microsoft.com/office/drawing/2014/main" id="{0C730B31-25BE-4894-8FB8-B5EF5D5D7AEF}"/>
              </a:ext>
            </a:extLst>
          </p:cNvPr>
          <p:cNvSpPr txBox="1"/>
          <p:nvPr/>
        </p:nvSpPr>
        <p:spPr>
          <a:xfrm>
            <a:off x="7618618" y="1048831"/>
            <a:ext cx="4136502" cy="5970865"/>
          </a:xfrm>
          <a:prstGeom prst="rect">
            <a:avLst/>
          </a:prstGeom>
          <a:noFill/>
        </p:spPr>
        <p:txBody>
          <a:bodyPr wrap="square" rtlCol="0">
            <a:spAutoFit/>
          </a:bodyPr>
          <a:lstStyle/>
          <a:p>
            <a:r>
              <a:rPr lang="en-US" sz="2800" b="1" dirty="0">
                <a:solidFill>
                  <a:srgbClr val="0070C0"/>
                </a:solidFill>
              </a:rPr>
              <a:t>POL</a:t>
            </a:r>
          </a:p>
          <a:p>
            <a:r>
              <a:rPr lang="en-US" sz="2800" dirty="0">
                <a:highlight>
                  <a:srgbClr val="FFFF00"/>
                </a:highlight>
              </a:rPr>
              <a:t>*Didn’t occupy/ run Russian gov= local princes did and paid tribute to Mongols (INDIRECT RULE)</a:t>
            </a:r>
          </a:p>
          <a:p>
            <a:r>
              <a:rPr lang="en-US" sz="2800" dirty="0"/>
              <a:t>-Rise of Moscow and decline of Kiev (ex. </a:t>
            </a:r>
            <a:r>
              <a:rPr lang="en-US" sz="2800" dirty="0" err="1"/>
              <a:t>Tver</a:t>
            </a:r>
            <a:r>
              <a:rPr lang="en-US" sz="2800" dirty="0"/>
              <a:t> Uprising in 1327)</a:t>
            </a:r>
          </a:p>
          <a:p>
            <a:endParaRPr lang="en-US" sz="2800" dirty="0"/>
          </a:p>
          <a:p>
            <a:r>
              <a:rPr lang="en-US" sz="2800" b="1" dirty="0">
                <a:solidFill>
                  <a:srgbClr val="0070C0"/>
                </a:solidFill>
              </a:rPr>
              <a:t>ECON</a:t>
            </a:r>
          </a:p>
          <a:p>
            <a:r>
              <a:rPr lang="en-US" sz="2800" dirty="0">
                <a:highlight>
                  <a:srgbClr val="FFFF00"/>
                </a:highlight>
              </a:rPr>
              <a:t>*Local princes collected taxes (levied very high taxes </a:t>
            </a:r>
            <a:r>
              <a:rPr lang="en-US" sz="2800" dirty="0">
                <a:highlight>
                  <a:srgbClr val="FFFF00"/>
                </a:highlight>
                <a:sym typeface="Wingdings" panose="05000000000000000000" pitchFamily="2" charset="2"/>
              </a:rPr>
              <a:t>) </a:t>
            </a:r>
            <a:endParaRPr lang="en-US" sz="2800" dirty="0">
              <a:highlight>
                <a:srgbClr val="FFFF00"/>
              </a:highlight>
            </a:endParaRPr>
          </a:p>
          <a:p>
            <a:endParaRPr lang="en-US" dirty="0"/>
          </a:p>
        </p:txBody>
      </p:sp>
      <p:sp>
        <p:nvSpPr>
          <p:cNvPr id="12" name="TextBox 11">
            <a:extLst>
              <a:ext uri="{FF2B5EF4-FFF2-40B4-BE49-F238E27FC236}">
                <a16:creationId xmlns:a16="http://schemas.microsoft.com/office/drawing/2014/main" id="{8855B1E7-9608-4E32-A34A-60CFFA48D845}"/>
              </a:ext>
            </a:extLst>
          </p:cNvPr>
          <p:cNvSpPr txBox="1"/>
          <p:nvPr/>
        </p:nvSpPr>
        <p:spPr>
          <a:xfrm>
            <a:off x="5248599" y="1528402"/>
            <a:ext cx="2084241" cy="3416320"/>
          </a:xfrm>
          <a:prstGeom prst="rect">
            <a:avLst/>
          </a:prstGeom>
          <a:noFill/>
        </p:spPr>
        <p:txBody>
          <a:bodyPr wrap="square" rtlCol="0">
            <a:spAutoFit/>
          </a:bodyPr>
          <a:lstStyle/>
          <a:p>
            <a:r>
              <a:rPr lang="en-US" sz="2400" dirty="0"/>
              <a:t>Increased Eurasian trade (maintained Silk Roads)= Pax </a:t>
            </a:r>
            <a:r>
              <a:rPr lang="en-US" sz="2400" dirty="0" err="1"/>
              <a:t>Mongolica</a:t>
            </a:r>
            <a:r>
              <a:rPr lang="en-US" sz="2400" dirty="0"/>
              <a:t> </a:t>
            </a:r>
          </a:p>
          <a:p>
            <a:endParaRPr lang="en-US" sz="2400" dirty="0"/>
          </a:p>
          <a:p>
            <a:r>
              <a:rPr lang="en-US" sz="2400" dirty="0"/>
              <a:t>Mongols still #1 in government </a:t>
            </a:r>
          </a:p>
        </p:txBody>
      </p:sp>
    </p:spTree>
    <p:extLst>
      <p:ext uri="{BB962C8B-B14F-4D97-AF65-F5344CB8AC3E}">
        <p14:creationId xmlns:p14="http://schemas.microsoft.com/office/powerpoint/2010/main" val="684990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0DF64-1831-471E-9A92-91E6DFE2410D}"/>
              </a:ext>
            </a:extLst>
          </p:cNvPr>
          <p:cNvSpPr>
            <a:spLocks noGrp="1"/>
          </p:cNvSpPr>
          <p:nvPr>
            <p:ph type="title"/>
          </p:nvPr>
        </p:nvSpPr>
        <p:spPr>
          <a:xfrm>
            <a:off x="307081" y="-113408"/>
            <a:ext cx="10515600" cy="1325563"/>
          </a:xfrm>
        </p:spPr>
        <p:txBody>
          <a:bodyPr/>
          <a:lstStyle/>
          <a:p>
            <a:r>
              <a:rPr lang="en-US" b="1" dirty="0"/>
              <a:t>Organize </a:t>
            </a:r>
          </a:p>
        </p:txBody>
      </p:sp>
      <p:sp>
        <p:nvSpPr>
          <p:cNvPr id="3" name="Content Placeholder 2">
            <a:extLst>
              <a:ext uri="{FF2B5EF4-FFF2-40B4-BE49-F238E27FC236}">
                <a16:creationId xmlns:a16="http://schemas.microsoft.com/office/drawing/2014/main" id="{EFBEE51C-75DF-4B06-AB57-FAB90B3DF290}"/>
              </a:ext>
            </a:extLst>
          </p:cNvPr>
          <p:cNvSpPr>
            <a:spLocks noGrp="1"/>
          </p:cNvSpPr>
          <p:nvPr>
            <p:ph idx="1"/>
          </p:nvPr>
        </p:nvSpPr>
        <p:spPr>
          <a:xfrm>
            <a:off x="241376" y="856472"/>
            <a:ext cx="11828704" cy="5869448"/>
          </a:xfrm>
        </p:spPr>
        <p:txBody>
          <a:bodyPr>
            <a:normAutofit/>
          </a:bodyPr>
          <a:lstStyle/>
          <a:p>
            <a:r>
              <a:rPr lang="en-US" sz="3200" dirty="0"/>
              <a:t>Introduction (Contextualization and Thesis)</a:t>
            </a:r>
          </a:p>
          <a:p>
            <a:r>
              <a:rPr lang="en-US" sz="3200" dirty="0"/>
              <a:t>Body 1</a:t>
            </a:r>
          </a:p>
          <a:p>
            <a:pPr lvl="1">
              <a:buFont typeface="Courier New" panose="02070309020205020404" pitchFamily="49" charset="0"/>
              <a:buChar char="o"/>
            </a:pPr>
            <a:r>
              <a:rPr lang="en-US" sz="3200" dirty="0"/>
              <a:t>Main Idea-</a:t>
            </a:r>
          </a:p>
          <a:p>
            <a:pPr lvl="1">
              <a:buFont typeface="Courier New" panose="02070309020205020404" pitchFamily="49" charset="0"/>
              <a:buChar char="o"/>
            </a:pPr>
            <a:r>
              <a:rPr lang="en-US" sz="3200" dirty="0"/>
              <a:t>Specific Supporting Evidence-</a:t>
            </a:r>
          </a:p>
          <a:p>
            <a:r>
              <a:rPr lang="en-US" sz="3200" dirty="0"/>
              <a:t>Body 2</a:t>
            </a:r>
          </a:p>
          <a:p>
            <a:pPr lvl="1">
              <a:buFont typeface="Courier New" panose="02070309020205020404" pitchFamily="49" charset="0"/>
              <a:buChar char="o"/>
            </a:pPr>
            <a:r>
              <a:rPr lang="en-US" sz="3200" dirty="0"/>
              <a:t>Main Idea-</a:t>
            </a:r>
          </a:p>
          <a:p>
            <a:pPr lvl="1">
              <a:buFont typeface="Courier New" panose="02070309020205020404" pitchFamily="49" charset="0"/>
              <a:buChar char="o"/>
            </a:pPr>
            <a:r>
              <a:rPr lang="en-US" sz="3200" dirty="0"/>
              <a:t>Specific Supporting Evidence- </a:t>
            </a:r>
          </a:p>
          <a:p>
            <a:r>
              <a:rPr lang="en-US" sz="3200" dirty="0">
                <a:highlight>
                  <a:srgbClr val="FFFF00"/>
                </a:highlight>
              </a:rPr>
              <a:t>Body 3 (possible complex argument?)</a:t>
            </a:r>
          </a:p>
          <a:p>
            <a:pPr lvl="1">
              <a:buFont typeface="Courier New" panose="02070309020205020404" pitchFamily="49" charset="0"/>
              <a:buChar char="o"/>
            </a:pPr>
            <a:r>
              <a:rPr lang="en-US" sz="3200" dirty="0"/>
              <a:t>Main Idea-</a:t>
            </a:r>
          </a:p>
          <a:p>
            <a:pPr lvl="1">
              <a:buFont typeface="Courier New" panose="02070309020205020404" pitchFamily="49" charset="0"/>
              <a:buChar char="o"/>
            </a:pPr>
            <a:r>
              <a:rPr lang="en-US" sz="3200" dirty="0"/>
              <a:t>Specific Supporting Evidence- </a:t>
            </a:r>
          </a:p>
          <a:p>
            <a:r>
              <a:rPr lang="en-US" sz="3200" dirty="0"/>
              <a:t>Conclusion </a:t>
            </a:r>
          </a:p>
        </p:txBody>
      </p:sp>
    </p:spTree>
    <p:extLst>
      <p:ext uri="{BB962C8B-B14F-4D97-AF65-F5344CB8AC3E}">
        <p14:creationId xmlns:p14="http://schemas.microsoft.com/office/powerpoint/2010/main" val="566518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6345E-D3AA-475E-A69C-E544710A0211}"/>
              </a:ext>
            </a:extLst>
          </p:cNvPr>
          <p:cNvSpPr>
            <a:spLocks noGrp="1"/>
          </p:cNvSpPr>
          <p:nvPr>
            <p:ph type="title"/>
          </p:nvPr>
        </p:nvSpPr>
        <p:spPr/>
        <p:txBody>
          <a:bodyPr/>
          <a:lstStyle/>
          <a:p>
            <a:r>
              <a:rPr lang="en-US" b="1" dirty="0"/>
              <a:t>Complexity Point? </a:t>
            </a:r>
            <a:br>
              <a:rPr lang="en-US" dirty="0"/>
            </a:br>
            <a:r>
              <a:rPr lang="en-US" dirty="0"/>
              <a:t>Going above and beyond prompt!</a:t>
            </a:r>
          </a:p>
        </p:txBody>
      </p:sp>
      <p:pic>
        <p:nvPicPr>
          <p:cNvPr id="5" name="Picture 4">
            <a:extLst>
              <a:ext uri="{FF2B5EF4-FFF2-40B4-BE49-F238E27FC236}">
                <a16:creationId xmlns:a16="http://schemas.microsoft.com/office/drawing/2014/main" id="{41E3561F-E536-4269-9B3B-0CDFA59A7319}"/>
              </a:ext>
            </a:extLst>
          </p:cNvPr>
          <p:cNvPicPr>
            <a:picLocks noChangeAspect="1"/>
          </p:cNvPicPr>
          <p:nvPr/>
        </p:nvPicPr>
        <p:blipFill rotWithShape="1">
          <a:blip r:embed="rId2"/>
          <a:srcRect l="16166" t="42815" r="23167" b="14519"/>
          <a:stretch/>
        </p:blipFill>
        <p:spPr>
          <a:xfrm>
            <a:off x="838200" y="2025968"/>
            <a:ext cx="10324253" cy="4084320"/>
          </a:xfrm>
          <a:prstGeom prst="rect">
            <a:avLst/>
          </a:prstGeom>
        </p:spPr>
      </p:pic>
    </p:spTree>
    <p:extLst>
      <p:ext uri="{BB962C8B-B14F-4D97-AF65-F5344CB8AC3E}">
        <p14:creationId xmlns:p14="http://schemas.microsoft.com/office/powerpoint/2010/main" val="2731150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82EBB-1B9D-48F7-AF94-DB8A1676DD99}"/>
              </a:ext>
            </a:extLst>
          </p:cNvPr>
          <p:cNvSpPr>
            <a:spLocks noGrp="1"/>
          </p:cNvSpPr>
          <p:nvPr>
            <p:ph type="title"/>
          </p:nvPr>
        </p:nvSpPr>
        <p:spPr>
          <a:xfrm>
            <a:off x="788921" y="397978"/>
            <a:ext cx="10515600" cy="1325563"/>
          </a:xfrm>
        </p:spPr>
        <p:txBody>
          <a:bodyPr>
            <a:normAutofit/>
          </a:bodyPr>
          <a:lstStyle/>
          <a:p>
            <a:pPr algn="ctr"/>
            <a:r>
              <a:rPr lang="en-US" sz="5400" b="1" dirty="0"/>
              <a:t>Contextualization (What is it?)</a:t>
            </a:r>
          </a:p>
        </p:txBody>
      </p:sp>
      <p:sp>
        <p:nvSpPr>
          <p:cNvPr id="3" name="Content Placeholder 2">
            <a:extLst>
              <a:ext uri="{FF2B5EF4-FFF2-40B4-BE49-F238E27FC236}">
                <a16:creationId xmlns:a16="http://schemas.microsoft.com/office/drawing/2014/main" id="{B3D8ED24-742A-402D-82B7-EF08AD1C62A9}"/>
              </a:ext>
            </a:extLst>
          </p:cNvPr>
          <p:cNvSpPr>
            <a:spLocks noGrp="1"/>
          </p:cNvSpPr>
          <p:nvPr>
            <p:ph idx="1"/>
          </p:nvPr>
        </p:nvSpPr>
        <p:spPr/>
        <p:txBody>
          <a:bodyPr/>
          <a:lstStyle/>
          <a:p>
            <a:endParaRPr lang="en-US" dirty="0"/>
          </a:p>
        </p:txBody>
      </p:sp>
      <p:pic>
        <p:nvPicPr>
          <p:cNvPr id="4098" name="Picture 2" descr="Image result for umbrella">
            <a:extLst>
              <a:ext uri="{FF2B5EF4-FFF2-40B4-BE49-F238E27FC236}">
                <a16:creationId xmlns:a16="http://schemas.microsoft.com/office/drawing/2014/main" id="{A2B4EFC1-AD16-4303-8ADD-2716BA2E4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973" y="1461435"/>
            <a:ext cx="7279496" cy="4998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365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6FC70-B287-434C-9C42-E69681D3BE72}"/>
              </a:ext>
            </a:extLst>
          </p:cNvPr>
          <p:cNvSpPr>
            <a:spLocks noGrp="1"/>
          </p:cNvSpPr>
          <p:nvPr>
            <p:ph type="title"/>
          </p:nvPr>
        </p:nvSpPr>
        <p:spPr/>
        <p:txBody>
          <a:bodyPr/>
          <a:lstStyle/>
          <a:p>
            <a:endParaRPr lang="en-US"/>
          </a:p>
        </p:txBody>
      </p:sp>
      <p:pic>
        <p:nvPicPr>
          <p:cNvPr id="5" name="Content Placeholder 4" descr="Text&#10;&#10;Description automatically generated">
            <a:extLst>
              <a:ext uri="{FF2B5EF4-FFF2-40B4-BE49-F238E27FC236}">
                <a16:creationId xmlns:a16="http://schemas.microsoft.com/office/drawing/2014/main" id="{56B40457-E8E6-4F42-A4F6-AA334ACB4E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812" y="104973"/>
            <a:ext cx="11891554" cy="6724949"/>
          </a:xfrm>
        </p:spPr>
      </p:pic>
    </p:spTree>
    <p:extLst>
      <p:ext uri="{BB962C8B-B14F-4D97-AF65-F5344CB8AC3E}">
        <p14:creationId xmlns:p14="http://schemas.microsoft.com/office/powerpoint/2010/main" val="3626856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AE70-483D-4FF5-A029-E778E418D019}"/>
              </a:ext>
            </a:extLst>
          </p:cNvPr>
          <p:cNvSpPr>
            <a:spLocks noGrp="1"/>
          </p:cNvSpPr>
          <p:nvPr>
            <p:ph type="title"/>
          </p:nvPr>
        </p:nvSpPr>
        <p:spPr/>
        <p:txBody>
          <a:bodyPr/>
          <a:lstStyle/>
          <a:p>
            <a:r>
              <a:rPr lang="en-US" dirty="0"/>
              <a:t>Mongols: What do we know?</a:t>
            </a:r>
          </a:p>
        </p:txBody>
      </p:sp>
      <p:sp>
        <p:nvSpPr>
          <p:cNvPr id="3" name="Content Placeholder 2">
            <a:extLst>
              <a:ext uri="{FF2B5EF4-FFF2-40B4-BE49-F238E27FC236}">
                <a16:creationId xmlns:a16="http://schemas.microsoft.com/office/drawing/2014/main" id="{D09134EF-17BC-4A1E-A8CF-D43ED73BB272}"/>
              </a:ext>
            </a:extLst>
          </p:cNvPr>
          <p:cNvSpPr>
            <a:spLocks noGrp="1"/>
          </p:cNvSpPr>
          <p:nvPr>
            <p:ph idx="1"/>
          </p:nvPr>
        </p:nvSpPr>
        <p:spPr/>
        <p:txBody>
          <a:bodyPr/>
          <a:lstStyle/>
          <a:p>
            <a:endParaRPr lang="en-US"/>
          </a:p>
        </p:txBody>
      </p:sp>
      <p:pic>
        <p:nvPicPr>
          <p:cNvPr id="1026" name="Picture 2" descr="Image result for mongol empire">
            <a:extLst>
              <a:ext uri="{FF2B5EF4-FFF2-40B4-BE49-F238E27FC236}">
                <a16:creationId xmlns:a16="http://schemas.microsoft.com/office/drawing/2014/main" id="{073A4F5E-9B06-4FB2-BACD-D7346EF93A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982" y="1371622"/>
            <a:ext cx="8925524" cy="5486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325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8EA4B-C711-4C7C-A809-77932DC3733F}"/>
              </a:ext>
            </a:extLst>
          </p:cNvPr>
          <p:cNvSpPr>
            <a:spLocks noGrp="1"/>
          </p:cNvSpPr>
          <p:nvPr>
            <p:ph type="title"/>
          </p:nvPr>
        </p:nvSpPr>
        <p:spPr>
          <a:xfrm>
            <a:off x="91440" y="365125"/>
            <a:ext cx="12100560" cy="1325563"/>
          </a:xfrm>
        </p:spPr>
        <p:txBody>
          <a:bodyPr>
            <a:normAutofit/>
          </a:bodyPr>
          <a:lstStyle/>
          <a:p>
            <a:r>
              <a:rPr lang="en-US" sz="4000" b="1" dirty="0">
                <a:solidFill>
                  <a:srgbClr val="FF0000"/>
                </a:solidFill>
              </a:rPr>
              <a:t>Contextualization (more than just a phrase or reference!)</a:t>
            </a:r>
          </a:p>
        </p:txBody>
      </p:sp>
      <p:sp>
        <p:nvSpPr>
          <p:cNvPr id="3" name="Content Placeholder 2">
            <a:extLst>
              <a:ext uri="{FF2B5EF4-FFF2-40B4-BE49-F238E27FC236}">
                <a16:creationId xmlns:a16="http://schemas.microsoft.com/office/drawing/2014/main" id="{66A1431E-5122-4E0D-913D-1FC5161DF7E6}"/>
              </a:ext>
            </a:extLst>
          </p:cNvPr>
          <p:cNvSpPr>
            <a:spLocks noGrp="1"/>
          </p:cNvSpPr>
          <p:nvPr>
            <p:ph idx="1"/>
          </p:nvPr>
        </p:nvSpPr>
        <p:spPr>
          <a:xfrm>
            <a:off x="0" y="1690688"/>
            <a:ext cx="12100560" cy="4994591"/>
          </a:xfrm>
        </p:spPr>
        <p:txBody>
          <a:bodyPr>
            <a:normAutofit fontScale="92500"/>
          </a:bodyPr>
          <a:lstStyle/>
          <a:p>
            <a:pPr marL="0" indent="0">
              <a:buNone/>
            </a:pPr>
            <a:r>
              <a:rPr lang="en-US" sz="4800" i="1" dirty="0">
                <a:highlight>
                  <a:srgbClr val="FFFF00"/>
                </a:highlight>
              </a:rPr>
              <a:t>What events influenced your prompt?</a:t>
            </a:r>
          </a:p>
          <a:p>
            <a:pPr lvl="1"/>
            <a:r>
              <a:rPr lang="en-US" sz="4400" dirty="0"/>
              <a:t>Mongol Empire established under Genghis Khan</a:t>
            </a:r>
            <a:r>
              <a:rPr lang="en-US" sz="4400" dirty="0">
                <a:sym typeface="Wingdings" panose="05000000000000000000" pitchFamily="2" charset="2"/>
              </a:rPr>
              <a:t> Largest contiguous land-based empire in world  Mongols dominated 13</a:t>
            </a:r>
            <a:r>
              <a:rPr lang="en-US" sz="4400" baseline="30000" dirty="0">
                <a:sym typeface="Wingdings" panose="05000000000000000000" pitchFamily="2" charset="2"/>
              </a:rPr>
              <a:t>th</a:t>
            </a:r>
            <a:r>
              <a:rPr lang="en-US" sz="4400" dirty="0">
                <a:sym typeface="Wingdings" panose="05000000000000000000" pitchFamily="2" charset="2"/>
              </a:rPr>
              <a:t> century Eurasia </a:t>
            </a:r>
          </a:p>
          <a:p>
            <a:pPr lvl="1"/>
            <a:r>
              <a:rPr lang="en-US" sz="4400" dirty="0">
                <a:sym typeface="Wingdings" panose="05000000000000000000" pitchFamily="2" charset="2"/>
              </a:rPr>
              <a:t>Genghis Khan died 1227  Left huge empire behind with diverse populations Split into 4 khanates led by descendants (ruled very differently from one another)</a:t>
            </a:r>
          </a:p>
          <a:p>
            <a:pPr marL="457200" lvl="1" indent="0">
              <a:buNone/>
            </a:pPr>
            <a:endParaRPr lang="en-US" dirty="0"/>
          </a:p>
          <a:p>
            <a:pPr lvl="1"/>
            <a:endParaRPr lang="en-US" dirty="0"/>
          </a:p>
        </p:txBody>
      </p:sp>
    </p:spTree>
    <p:extLst>
      <p:ext uri="{BB962C8B-B14F-4D97-AF65-F5344CB8AC3E}">
        <p14:creationId xmlns:p14="http://schemas.microsoft.com/office/powerpoint/2010/main" val="3462198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8F27A-A117-4E9D-83EB-896372735CB8}"/>
              </a:ext>
            </a:extLst>
          </p:cNvPr>
          <p:cNvSpPr>
            <a:spLocks noGrp="1"/>
          </p:cNvSpPr>
          <p:nvPr>
            <p:ph type="title"/>
          </p:nvPr>
        </p:nvSpPr>
        <p:spPr/>
        <p:txBody>
          <a:bodyPr/>
          <a:lstStyle/>
          <a:p>
            <a:r>
              <a:rPr lang="en-US" dirty="0"/>
              <a:t>LEQ Rubric (Total 6 Points) </a:t>
            </a:r>
          </a:p>
        </p:txBody>
      </p:sp>
      <p:sp>
        <p:nvSpPr>
          <p:cNvPr id="3" name="Content Placeholder 2">
            <a:extLst>
              <a:ext uri="{FF2B5EF4-FFF2-40B4-BE49-F238E27FC236}">
                <a16:creationId xmlns:a16="http://schemas.microsoft.com/office/drawing/2014/main" id="{1C409938-C0AC-4257-9C63-9CA048A3AE55}"/>
              </a:ext>
            </a:extLst>
          </p:cNvPr>
          <p:cNvSpPr>
            <a:spLocks noGrp="1"/>
          </p:cNvSpPr>
          <p:nvPr>
            <p:ph idx="1"/>
          </p:nvPr>
        </p:nvSpPr>
        <p:spPr/>
        <p:txBody>
          <a:bodyPr>
            <a:normAutofit lnSpcReduction="10000"/>
          </a:bodyPr>
          <a:lstStyle/>
          <a:p>
            <a:r>
              <a:rPr lang="en-US" sz="3200" dirty="0">
                <a:solidFill>
                  <a:srgbClr val="FF0000"/>
                </a:solidFill>
              </a:rPr>
              <a:t>Contextualization (1 point)</a:t>
            </a:r>
          </a:p>
          <a:p>
            <a:r>
              <a:rPr lang="en-US" sz="3200" dirty="0">
                <a:solidFill>
                  <a:srgbClr val="FF0000"/>
                </a:solidFill>
              </a:rPr>
              <a:t>Thesis (1 point)</a:t>
            </a:r>
          </a:p>
          <a:p>
            <a:r>
              <a:rPr lang="en-US" sz="3200" dirty="0">
                <a:solidFill>
                  <a:srgbClr val="FF0000"/>
                </a:solidFill>
              </a:rPr>
              <a:t>Evidence (2 points)</a:t>
            </a:r>
          </a:p>
          <a:p>
            <a:pPr lvl="1"/>
            <a:r>
              <a:rPr lang="en-US" sz="2800" dirty="0"/>
              <a:t>Describes </a:t>
            </a:r>
            <a:r>
              <a:rPr lang="en-US" sz="2800" b="1" dirty="0"/>
              <a:t>specific </a:t>
            </a:r>
            <a:r>
              <a:rPr lang="en-US" sz="2800" dirty="0"/>
              <a:t>evidence in response to the prompt (at least 3 or more)</a:t>
            </a:r>
          </a:p>
          <a:p>
            <a:pPr lvl="1"/>
            <a:r>
              <a:rPr lang="en-US" sz="2800" b="1" dirty="0"/>
              <a:t>SUPPORTS </a:t>
            </a:r>
            <a:r>
              <a:rPr lang="en-US" sz="2800" dirty="0"/>
              <a:t>your argument </a:t>
            </a:r>
          </a:p>
          <a:p>
            <a:r>
              <a:rPr lang="en-US" sz="3200" dirty="0">
                <a:solidFill>
                  <a:srgbClr val="FF0000"/>
                </a:solidFill>
              </a:rPr>
              <a:t>Analysis and Reasoning (2 points)</a:t>
            </a:r>
          </a:p>
          <a:p>
            <a:pPr lvl="1"/>
            <a:r>
              <a:rPr lang="en-US" sz="2800" dirty="0"/>
              <a:t>Uses historical reasoning to structure argument (Comparison, Causation, CCOT)</a:t>
            </a:r>
          </a:p>
          <a:p>
            <a:pPr lvl="1"/>
            <a:r>
              <a:rPr lang="en-US" sz="2800" dirty="0"/>
              <a:t>Complex Understanding? </a:t>
            </a:r>
          </a:p>
          <a:p>
            <a:pPr lvl="1"/>
            <a:endParaRPr lang="en-US" dirty="0"/>
          </a:p>
          <a:p>
            <a:endParaRPr lang="en-US" dirty="0"/>
          </a:p>
        </p:txBody>
      </p:sp>
    </p:spTree>
    <p:extLst>
      <p:ext uri="{BB962C8B-B14F-4D97-AF65-F5344CB8AC3E}">
        <p14:creationId xmlns:p14="http://schemas.microsoft.com/office/powerpoint/2010/main" val="3065496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1A4C0-83E5-4805-855A-EED796878260}"/>
              </a:ext>
            </a:extLst>
          </p:cNvPr>
          <p:cNvSpPr>
            <a:spLocks noGrp="1"/>
          </p:cNvSpPr>
          <p:nvPr>
            <p:ph type="title"/>
          </p:nvPr>
        </p:nvSpPr>
        <p:spPr/>
        <p:txBody>
          <a:bodyPr/>
          <a:lstStyle/>
          <a:p>
            <a:r>
              <a:rPr lang="en-US" dirty="0"/>
              <a:t>Contextualize (Write your introduction)</a:t>
            </a:r>
          </a:p>
        </p:txBody>
      </p:sp>
      <p:sp>
        <p:nvSpPr>
          <p:cNvPr id="3" name="Content Placeholder 2">
            <a:extLst>
              <a:ext uri="{FF2B5EF4-FFF2-40B4-BE49-F238E27FC236}">
                <a16:creationId xmlns:a16="http://schemas.microsoft.com/office/drawing/2014/main" id="{97860D8B-9085-495E-B532-8C09163387AA}"/>
              </a:ext>
            </a:extLst>
          </p:cNvPr>
          <p:cNvSpPr>
            <a:spLocks noGrp="1"/>
          </p:cNvSpPr>
          <p:nvPr>
            <p:ph idx="1"/>
          </p:nvPr>
        </p:nvSpPr>
        <p:spPr>
          <a:xfrm>
            <a:off x="838200" y="1825625"/>
            <a:ext cx="10515600" cy="4766816"/>
          </a:xfrm>
        </p:spPr>
        <p:txBody>
          <a:bodyPr>
            <a:normAutofit/>
          </a:bodyPr>
          <a:lstStyle/>
          <a:p>
            <a:r>
              <a:rPr lang="en-US" sz="4000" b="1" dirty="0"/>
              <a:t>Introduction Paragraph Expectations: </a:t>
            </a:r>
            <a:r>
              <a:rPr lang="en-US" sz="4000" dirty="0">
                <a:highlight>
                  <a:srgbClr val="FFFF00"/>
                </a:highlight>
              </a:rPr>
              <a:t>contextualize</a:t>
            </a:r>
            <a:r>
              <a:rPr lang="en-US" sz="4000" dirty="0"/>
              <a:t> (3-4 sentences) and end with your </a:t>
            </a:r>
            <a:r>
              <a:rPr lang="en-US" sz="4000" dirty="0">
                <a:highlight>
                  <a:srgbClr val="FFFF00"/>
                </a:highlight>
              </a:rPr>
              <a:t>thesis statement</a:t>
            </a:r>
            <a:r>
              <a:rPr lang="en-US" sz="4000" dirty="0"/>
              <a:t> in the first paragraph of your essay </a:t>
            </a:r>
          </a:p>
          <a:p>
            <a:pPr marL="0" indent="0">
              <a:buNone/>
            </a:pPr>
            <a:endParaRPr lang="en-US" sz="4000" dirty="0"/>
          </a:p>
          <a:p>
            <a:r>
              <a:rPr lang="en-US" sz="4000" dirty="0"/>
              <a:t>You will need to repeat this step in your conclusion</a:t>
            </a:r>
          </a:p>
          <a:p>
            <a:pPr marL="0" indent="0">
              <a:buNone/>
            </a:pPr>
            <a:endParaRPr lang="en-US" dirty="0"/>
          </a:p>
        </p:txBody>
      </p:sp>
    </p:spTree>
    <p:extLst>
      <p:ext uri="{BB962C8B-B14F-4D97-AF65-F5344CB8AC3E}">
        <p14:creationId xmlns:p14="http://schemas.microsoft.com/office/powerpoint/2010/main" val="908381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C53FF-D2A1-4962-8EA9-1719B74F0585}"/>
              </a:ext>
            </a:extLst>
          </p:cNvPr>
          <p:cNvSpPr>
            <a:spLocks noGrp="1"/>
          </p:cNvSpPr>
          <p:nvPr>
            <p:ph type="title"/>
          </p:nvPr>
        </p:nvSpPr>
        <p:spPr/>
        <p:txBody>
          <a:bodyPr/>
          <a:lstStyle/>
          <a:p>
            <a:r>
              <a:rPr lang="en-US" dirty="0"/>
              <a:t>What is a </a:t>
            </a:r>
            <a:r>
              <a:rPr lang="en-US" sz="5400" b="1" dirty="0"/>
              <a:t>thesis</a:t>
            </a:r>
            <a:r>
              <a:rPr lang="en-US" dirty="0"/>
              <a:t>? Why is it so important?</a:t>
            </a:r>
          </a:p>
        </p:txBody>
      </p:sp>
      <p:sp>
        <p:nvSpPr>
          <p:cNvPr id="3" name="Content Placeholder 2">
            <a:extLst>
              <a:ext uri="{FF2B5EF4-FFF2-40B4-BE49-F238E27FC236}">
                <a16:creationId xmlns:a16="http://schemas.microsoft.com/office/drawing/2014/main" id="{BECABBED-09BD-4092-8997-DDBE5C051D5B}"/>
              </a:ext>
            </a:extLst>
          </p:cNvPr>
          <p:cNvSpPr>
            <a:spLocks noGrp="1"/>
          </p:cNvSpPr>
          <p:nvPr>
            <p:ph idx="1"/>
          </p:nvPr>
        </p:nvSpPr>
        <p:spPr/>
        <p:txBody>
          <a:bodyPr/>
          <a:lstStyle/>
          <a:p>
            <a:endParaRPr lang="en-US" dirty="0"/>
          </a:p>
        </p:txBody>
      </p:sp>
      <p:pic>
        <p:nvPicPr>
          <p:cNvPr id="6146" name="Picture 2" descr="Image result for writing essay memes instagram">
            <a:extLst>
              <a:ext uri="{FF2B5EF4-FFF2-40B4-BE49-F238E27FC236}">
                <a16:creationId xmlns:a16="http://schemas.microsoft.com/office/drawing/2014/main" id="{5921F146-033F-4035-9F5F-10E3A3BF03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298" b="5933"/>
          <a:stretch/>
        </p:blipFill>
        <p:spPr bwMode="auto">
          <a:xfrm>
            <a:off x="769258" y="1334636"/>
            <a:ext cx="10297885" cy="5488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568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5EC4B-2AB5-4ABA-B959-8013B5616D67}"/>
              </a:ext>
            </a:extLst>
          </p:cNvPr>
          <p:cNvSpPr>
            <a:spLocks noGrp="1"/>
          </p:cNvSpPr>
          <p:nvPr>
            <p:ph type="title"/>
          </p:nvPr>
        </p:nvSpPr>
        <p:spPr/>
        <p:txBody>
          <a:bodyPr>
            <a:normAutofit/>
          </a:bodyPr>
          <a:lstStyle/>
          <a:p>
            <a:pPr algn="ctr"/>
            <a:r>
              <a:rPr lang="en-US" sz="6000" b="1" u="sng" dirty="0"/>
              <a:t>Thesis</a:t>
            </a:r>
          </a:p>
        </p:txBody>
      </p:sp>
      <p:sp>
        <p:nvSpPr>
          <p:cNvPr id="3" name="Content Placeholder 2">
            <a:extLst>
              <a:ext uri="{FF2B5EF4-FFF2-40B4-BE49-F238E27FC236}">
                <a16:creationId xmlns:a16="http://schemas.microsoft.com/office/drawing/2014/main" id="{C8D6BD0C-D00E-4E5D-88E8-F76324237562}"/>
              </a:ext>
            </a:extLst>
          </p:cNvPr>
          <p:cNvSpPr>
            <a:spLocks noGrp="1"/>
          </p:cNvSpPr>
          <p:nvPr>
            <p:ph idx="1"/>
          </p:nvPr>
        </p:nvSpPr>
        <p:spPr>
          <a:xfrm>
            <a:off x="772495" y="1431393"/>
            <a:ext cx="10515600" cy="4351338"/>
          </a:xfrm>
        </p:spPr>
        <p:txBody>
          <a:bodyPr/>
          <a:lstStyle/>
          <a:p>
            <a:pPr marL="0" indent="0" algn="ctr">
              <a:buNone/>
            </a:pPr>
            <a:r>
              <a:rPr lang="en-US" sz="4000" dirty="0"/>
              <a:t>To earn this point, the thesis must make a claim that responds to the prompt, rather than merely restating the prompt. </a:t>
            </a:r>
          </a:p>
          <a:p>
            <a:pPr marL="0" indent="0" algn="ctr">
              <a:buNone/>
            </a:pPr>
            <a:endParaRPr lang="en-US" sz="4000" dirty="0"/>
          </a:p>
          <a:p>
            <a:pPr marL="0" indent="0" algn="ctr">
              <a:buNone/>
            </a:pPr>
            <a:r>
              <a:rPr lang="en-US" sz="4000" dirty="0"/>
              <a:t>There are no right or wrong answers, just well supported arguments and poorly supported arguments.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34852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2D7EC-4052-4F72-8C2E-89B4D5E029FC}"/>
              </a:ext>
            </a:extLst>
          </p:cNvPr>
          <p:cNvSpPr>
            <a:spLocks noGrp="1"/>
          </p:cNvSpPr>
          <p:nvPr>
            <p:ph type="title"/>
          </p:nvPr>
        </p:nvSpPr>
        <p:spPr/>
        <p:txBody>
          <a:bodyPr/>
          <a:lstStyle/>
          <a:p>
            <a:r>
              <a:rPr lang="en-US" dirty="0"/>
              <a:t>Don’t Let Your Thesis Be Feces Checklist</a:t>
            </a:r>
          </a:p>
        </p:txBody>
      </p:sp>
      <p:sp>
        <p:nvSpPr>
          <p:cNvPr id="3" name="Content Placeholder 2">
            <a:extLst>
              <a:ext uri="{FF2B5EF4-FFF2-40B4-BE49-F238E27FC236}">
                <a16:creationId xmlns:a16="http://schemas.microsoft.com/office/drawing/2014/main" id="{36373F6E-3090-4BC8-9036-394851BF7CD7}"/>
              </a:ext>
            </a:extLst>
          </p:cNvPr>
          <p:cNvSpPr>
            <a:spLocks noGrp="1"/>
          </p:cNvSpPr>
          <p:nvPr>
            <p:ph idx="1"/>
          </p:nvPr>
        </p:nvSpPr>
        <p:spPr>
          <a:xfrm>
            <a:off x="237269" y="1352198"/>
            <a:ext cx="11717461" cy="5245480"/>
          </a:xfrm>
        </p:spPr>
        <p:txBody>
          <a:bodyPr>
            <a:normAutofit lnSpcReduction="10000"/>
          </a:bodyPr>
          <a:lstStyle/>
          <a:p>
            <a:pPr marL="0" indent="0">
              <a:buNone/>
            </a:pPr>
            <a:r>
              <a:rPr lang="en-US" dirty="0"/>
              <a:t>1. Answer the FULL question!</a:t>
            </a:r>
          </a:p>
          <a:p>
            <a:pPr marL="0" indent="0">
              <a:buNone/>
            </a:pPr>
            <a:r>
              <a:rPr lang="en-US" dirty="0"/>
              <a:t>2. STAY IN THE TIME PERIOD (18</a:t>
            </a:r>
            <a:r>
              <a:rPr lang="en-US" baseline="30000" dirty="0"/>
              <a:t>th</a:t>
            </a:r>
            <a:r>
              <a:rPr lang="en-US" dirty="0"/>
              <a:t> century= 1700s)</a:t>
            </a:r>
          </a:p>
          <a:p>
            <a:pPr marL="0" indent="0">
              <a:buNone/>
            </a:pPr>
            <a:r>
              <a:rPr lang="en-US" dirty="0"/>
              <a:t>3. State </a:t>
            </a:r>
            <a:r>
              <a:rPr lang="en-US" b="1" dirty="0"/>
              <a:t>directly </a:t>
            </a:r>
            <a:r>
              <a:rPr lang="en-US" dirty="0"/>
              <a:t>(use the language of the prompt)</a:t>
            </a:r>
          </a:p>
          <a:p>
            <a:pPr marL="0" indent="0">
              <a:buNone/>
            </a:pPr>
            <a:r>
              <a:rPr lang="en-US" dirty="0"/>
              <a:t>4. Have categories (don’t be vague) </a:t>
            </a:r>
          </a:p>
          <a:p>
            <a:pPr lvl="1"/>
            <a:r>
              <a:rPr lang="en-US" dirty="0"/>
              <a:t>Use specific SPICE themes </a:t>
            </a:r>
          </a:p>
          <a:p>
            <a:pPr lvl="1"/>
            <a:r>
              <a:rPr lang="en-US" dirty="0"/>
              <a:t>economic</a:t>
            </a:r>
            <a:r>
              <a:rPr lang="en-US" dirty="0">
                <a:sym typeface="Wingdings" panose="05000000000000000000" pitchFamily="2" charset="2"/>
              </a:rPr>
              <a:t> taxes; governance  bureaucratic administrations; social gender roles</a:t>
            </a:r>
            <a:endParaRPr lang="en-US" dirty="0"/>
          </a:p>
          <a:p>
            <a:pPr marL="0" indent="0">
              <a:buNone/>
            </a:pPr>
            <a:r>
              <a:rPr lang="en-US" dirty="0"/>
              <a:t>5.</a:t>
            </a:r>
            <a:r>
              <a:rPr lang="en-US" b="1" dirty="0"/>
              <a:t> Make an argument but acknowledge the other side.</a:t>
            </a:r>
          </a:p>
          <a:p>
            <a:pPr lvl="1"/>
            <a:r>
              <a:rPr lang="en-US" dirty="0"/>
              <a:t>You need a clear organized </a:t>
            </a:r>
            <a:r>
              <a:rPr lang="en-US" sz="3000" b="1" dirty="0">
                <a:solidFill>
                  <a:srgbClr val="FF0000"/>
                </a:solidFill>
              </a:rPr>
              <a:t>argument</a:t>
            </a:r>
          </a:p>
          <a:p>
            <a:pPr lvl="1"/>
            <a:r>
              <a:rPr lang="en-US" dirty="0"/>
              <a:t>Someone somewhere in the world has to read your thesis and be able to say “Yeah, I don’t agree”</a:t>
            </a:r>
          </a:p>
          <a:p>
            <a:pPr lvl="1"/>
            <a:r>
              <a:rPr lang="en-US" dirty="0"/>
              <a:t>Being a 1, 5, or 10 is a bad idea. Choose a side, but be willing to acknowledge the other sides of the issue</a:t>
            </a:r>
          </a:p>
          <a:p>
            <a:pPr lvl="1"/>
            <a:r>
              <a:rPr lang="en-US" dirty="0"/>
              <a:t>Address the counter argument (complexity) otherwise its just propaganda  </a:t>
            </a:r>
          </a:p>
          <a:p>
            <a:pPr lvl="1"/>
            <a:endParaRPr lang="en-US" dirty="0"/>
          </a:p>
          <a:p>
            <a:pPr marL="0" indent="0">
              <a:buNone/>
            </a:pPr>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586389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E4167-574F-4422-A4C1-DFCD2D7D13F8}"/>
              </a:ext>
            </a:extLst>
          </p:cNvPr>
          <p:cNvSpPr>
            <a:spLocks noGrp="1"/>
          </p:cNvSpPr>
          <p:nvPr>
            <p:ph type="title"/>
          </p:nvPr>
        </p:nvSpPr>
        <p:spPr>
          <a:xfrm>
            <a:off x="509673" y="178960"/>
            <a:ext cx="10515600" cy="1325563"/>
          </a:xfrm>
        </p:spPr>
        <p:txBody>
          <a:bodyPr/>
          <a:lstStyle/>
          <a:p>
            <a:r>
              <a:rPr lang="en-US" dirty="0"/>
              <a:t>Roadmap</a:t>
            </a:r>
          </a:p>
        </p:txBody>
      </p:sp>
      <p:sp>
        <p:nvSpPr>
          <p:cNvPr id="3" name="Content Placeholder 2">
            <a:extLst>
              <a:ext uri="{FF2B5EF4-FFF2-40B4-BE49-F238E27FC236}">
                <a16:creationId xmlns:a16="http://schemas.microsoft.com/office/drawing/2014/main" id="{8A78D756-0FD7-4BF7-AA6E-144176583BD8}"/>
              </a:ext>
            </a:extLst>
          </p:cNvPr>
          <p:cNvSpPr>
            <a:spLocks noGrp="1"/>
          </p:cNvSpPr>
          <p:nvPr>
            <p:ph idx="1"/>
          </p:nvPr>
        </p:nvSpPr>
        <p:spPr>
          <a:xfrm>
            <a:off x="366855" y="1401716"/>
            <a:ext cx="4829259" cy="4709543"/>
          </a:xfrm>
        </p:spPr>
        <p:txBody>
          <a:bodyPr/>
          <a:lstStyle/>
          <a:p>
            <a:r>
              <a:rPr lang="en-US" sz="4000" dirty="0"/>
              <a:t>STICK TO YOUR THESIS IN YOUR ESSAY!!!</a:t>
            </a:r>
          </a:p>
          <a:p>
            <a:r>
              <a:rPr lang="en-US" sz="4000" b="1" dirty="0"/>
              <a:t>ALL </a:t>
            </a:r>
            <a:r>
              <a:rPr lang="en-US" sz="4000" dirty="0"/>
              <a:t>evidence used in your essay should be used to support your thesis </a:t>
            </a:r>
          </a:p>
          <a:p>
            <a:pPr marL="0" indent="0">
              <a:buNone/>
            </a:pPr>
            <a:endParaRPr lang="en-US" dirty="0"/>
          </a:p>
          <a:p>
            <a:pPr marL="0" indent="0">
              <a:buNone/>
            </a:pPr>
            <a:endParaRPr lang="en-US" dirty="0"/>
          </a:p>
        </p:txBody>
      </p:sp>
      <p:pic>
        <p:nvPicPr>
          <p:cNvPr id="9218" name="Picture 2" descr="Image result for essay meme">
            <a:extLst>
              <a:ext uri="{FF2B5EF4-FFF2-40B4-BE49-F238E27FC236}">
                <a16:creationId xmlns:a16="http://schemas.microsoft.com/office/drawing/2014/main" id="{D47E6791-5547-43D7-9368-1929763C1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900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0ED83-07EC-488C-8C76-7C5D8B9FCB4C}"/>
              </a:ext>
            </a:extLst>
          </p:cNvPr>
          <p:cNvSpPr>
            <a:spLocks noGrp="1"/>
          </p:cNvSpPr>
          <p:nvPr>
            <p:ph type="title"/>
          </p:nvPr>
        </p:nvSpPr>
        <p:spPr/>
        <p:txBody>
          <a:bodyPr/>
          <a:lstStyle/>
          <a:p>
            <a:r>
              <a:rPr lang="en-US" dirty="0"/>
              <a:t>Thesis Formulas </a:t>
            </a:r>
          </a:p>
        </p:txBody>
      </p:sp>
      <p:sp>
        <p:nvSpPr>
          <p:cNvPr id="3" name="Content Placeholder 2">
            <a:extLst>
              <a:ext uri="{FF2B5EF4-FFF2-40B4-BE49-F238E27FC236}">
                <a16:creationId xmlns:a16="http://schemas.microsoft.com/office/drawing/2014/main" id="{4226DB5C-D898-429E-A2D5-46EE0A86A62B}"/>
              </a:ext>
            </a:extLst>
          </p:cNvPr>
          <p:cNvSpPr>
            <a:spLocks noGrp="1"/>
          </p:cNvSpPr>
          <p:nvPr>
            <p:ph idx="1"/>
          </p:nvPr>
        </p:nvSpPr>
        <p:spPr/>
        <p:txBody>
          <a:bodyPr>
            <a:normAutofit fontScale="92500" lnSpcReduction="10000"/>
          </a:bodyPr>
          <a:lstStyle/>
          <a:p>
            <a:r>
              <a:rPr lang="en-US" sz="4000" dirty="0"/>
              <a:t>1.) Y because A and B.</a:t>
            </a:r>
          </a:p>
          <a:p>
            <a:r>
              <a:rPr lang="en-US" sz="4000" dirty="0"/>
              <a:t>2.) X. However, Y because A and B.</a:t>
            </a:r>
          </a:p>
          <a:p>
            <a:r>
              <a:rPr lang="en-US" sz="4000" dirty="0">
                <a:highlight>
                  <a:srgbClr val="FFFF00"/>
                </a:highlight>
              </a:rPr>
              <a:t>3.) Although X, Y because of A and B.</a:t>
            </a:r>
          </a:p>
          <a:p>
            <a:endParaRPr lang="en-US" dirty="0"/>
          </a:p>
          <a:p>
            <a:pPr marL="0" indent="0">
              <a:buNone/>
            </a:pPr>
            <a:r>
              <a:rPr lang="en-US" sz="3500" dirty="0"/>
              <a:t>X= Counterargument</a:t>
            </a:r>
          </a:p>
          <a:p>
            <a:pPr marL="0" indent="0">
              <a:buNone/>
            </a:pPr>
            <a:r>
              <a:rPr lang="en-US" sz="3500" dirty="0"/>
              <a:t>Y= Your argument </a:t>
            </a:r>
          </a:p>
          <a:p>
            <a:pPr marL="0" indent="0">
              <a:buNone/>
            </a:pPr>
            <a:r>
              <a:rPr lang="en-US" sz="3500" dirty="0"/>
              <a:t>A= Evidence/Group #1</a:t>
            </a:r>
          </a:p>
          <a:p>
            <a:pPr marL="0" indent="0">
              <a:buNone/>
            </a:pPr>
            <a:r>
              <a:rPr lang="en-US" sz="3500" dirty="0"/>
              <a:t>B= Evidence/Group #2</a:t>
            </a:r>
          </a:p>
        </p:txBody>
      </p:sp>
    </p:spTree>
    <p:extLst>
      <p:ext uri="{BB962C8B-B14F-4D97-AF65-F5344CB8AC3E}">
        <p14:creationId xmlns:p14="http://schemas.microsoft.com/office/powerpoint/2010/main" val="2874609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6E53A-9A2D-4149-A302-A0ECCCA9787F}"/>
              </a:ext>
            </a:extLst>
          </p:cNvPr>
          <p:cNvSpPr>
            <a:spLocks noGrp="1"/>
          </p:cNvSpPr>
          <p:nvPr>
            <p:ph type="title"/>
          </p:nvPr>
        </p:nvSpPr>
        <p:spPr/>
        <p:txBody>
          <a:bodyPr/>
          <a:lstStyle/>
          <a:p>
            <a:r>
              <a:rPr lang="en-US" dirty="0"/>
              <a:t>Write your own thesis now (5 minutes)</a:t>
            </a:r>
          </a:p>
        </p:txBody>
      </p:sp>
      <p:sp>
        <p:nvSpPr>
          <p:cNvPr id="3" name="Content Placeholder 2">
            <a:extLst>
              <a:ext uri="{FF2B5EF4-FFF2-40B4-BE49-F238E27FC236}">
                <a16:creationId xmlns:a16="http://schemas.microsoft.com/office/drawing/2014/main" id="{C5DA3497-67C7-41E9-8D46-0299E1E08898}"/>
              </a:ext>
            </a:extLst>
          </p:cNvPr>
          <p:cNvSpPr>
            <a:spLocks noGrp="1"/>
          </p:cNvSpPr>
          <p:nvPr>
            <p:ph idx="1"/>
          </p:nvPr>
        </p:nvSpPr>
        <p:spPr/>
        <p:txBody>
          <a:bodyPr/>
          <a:lstStyle/>
          <a:p>
            <a:pPr marL="0" indent="0">
              <a:buNone/>
            </a:pPr>
            <a:r>
              <a:rPr lang="en-US" sz="4400" dirty="0"/>
              <a:t>Compare the political and economic effects of Mongol rule on TWO of the following regions:</a:t>
            </a:r>
          </a:p>
          <a:p>
            <a:pPr lvl="3"/>
            <a:r>
              <a:rPr lang="en-US" sz="4400" dirty="0"/>
              <a:t>China</a:t>
            </a:r>
          </a:p>
          <a:p>
            <a:pPr lvl="3"/>
            <a:r>
              <a:rPr lang="en-US" sz="4400" dirty="0"/>
              <a:t>Middle East</a:t>
            </a:r>
          </a:p>
          <a:p>
            <a:pPr lvl="3"/>
            <a:r>
              <a:rPr lang="en-US" sz="4400" dirty="0"/>
              <a:t>Russia</a:t>
            </a:r>
            <a:endParaRPr lang="en-US" sz="4400" b="1" dirty="0"/>
          </a:p>
          <a:p>
            <a:pPr marL="0" indent="0">
              <a:buNone/>
            </a:pPr>
            <a:endParaRPr lang="en-US" dirty="0"/>
          </a:p>
        </p:txBody>
      </p:sp>
    </p:spTree>
    <p:extLst>
      <p:ext uri="{BB962C8B-B14F-4D97-AF65-F5344CB8AC3E}">
        <p14:creationId xmlns:p14="http://schemas.microsoft.com/office/powerpoint/2010/main" val="536676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28996-9EA0-4CAF-9426-036623816244}"/>
              </a:ext>
            </a:extLst>
          </p:cNvPr>
          <p:cNvSpPr>
            <a:spLocks noGrp="1"/>
          </p:cNvSpPr>
          <p:nvPr>
            <p:ph type="title"/>
          </p:nvPr>
        </p:nvSpPr>
        <p:spPr/>
        <p:txBody>
          <a:bodyPr/>
          <a:lstStyle/>
          <a:p>
            <a:r>
              <a:rPr lang="en-US" dirty="0"/>
              <a:t>Poor Thesis (NO POINT </a:t>
            </a:r>
            <a:r>
              <a:rPr lang="en-US" dirty="0">
                <a:sym typeface="Wingdings" panose="05000000000000000000" pitchFamily="2" charset="2"/>
              </a:rPr>
              <a:t>)</a:t>
            </a:r>
            <a:r>
              <a:rPr lang="en-US" dirty="0"/>
              <a:t> </a:t>
            </a:r>
          </a:p>
        </p:txBody>
      </p:sp>
      <p:sp>
        <p:nvSpPr>
          <p:cNvPr id="3" name="Content Placeholder 2">
            <a:extLst>
              <a:ext uri="{FF2B5EF4-FFF2-40B4-BE49-F238E27FC236}">
                <a16:creationId xmlns:a16="http://schemas.microsoft.com/office/drawing/2014/main" id="{7E5155EB-227E-4968-AECC-781EE4B099EB}"/>
              </a:ext>
            </a:extLst>
          </p:cNvPr>
          <p:cNvSpPr>
            <a:spLocks noGrp="1"/>
          </p:cNvSpPr>
          <p:nvPr>
            <p:ph idx="1"/>
          </p:nvPr>
        </p:nvSpPr>
        <p:spPr>
          <a:xfrm>
            <a:off x="438036" y="1579229"/>
            <a:ext cx="10759258" cy="4351338"/>
          </a:xfrm>
        </p:spPr>
        <p:txBody>
          <a:bodyPr>
            <a:normAutofit lnSpcReduction="10000"/>
          </a:bodyPr>
          <a:lstStyle/>
          <a:p>
            <a:pPr marL="0" indent="0">
              <a:buNone/>
            </a:pPr>
            <a:r>
              <a:rPr lang="en-US" sz="3600" dirty="0"/>
              <a:t>1. The Mongols affected China and Russia similarly and differently. </a:t>
            </a:r>
          </a:p>
          <a:p>
            <a:pPr marL="0" indent="0">
              <a:buNone/>
            </a:pPr>
            <a:endParaRPr lang="en-US" sz="3600" dirty="0"/>
          </a:p>
          <a:p>
            <a:pPr marL="0" indent="0">
              <a:buNone/>
            </a:pPr>
            <a:r>
              <a:rPr lang="en-US" sz="3600" dirty="0"/>
              <a:t>2. The Mongols greatly affected China and the Middle East. </a:t>
            </a:r>
          </a:p>
          <a:p>
            <a:pPr marL="0" indent="0">
              <a:buNone/>
            </a:pPr>
            <a:endParaRPr lang="en-US" sz="3600" dirty="0"/>
          </a:p>
          <a:p>
            <a:pPr marL="0" indent="0">
              <a:buNone/>
            </a:pPr>
            <a:r>
              <a:rPr lang="en-US" sz="3600" dirty="0"/>
              <a:t>3. The Mongols affected the Middle East and Russia in similar ways. </a:t>
            </a:r>
          </a:p>
        </p:txBody>
      </p:sp>
    </p:spTree>
    <p:extLst>
      <p:ext uri="{BB962C8B-B14F-4D97-AF65-F5344CB8AC3E}">
        <p14:creationId xmlns:p14="http://schemas.microsoft.com/office/powerpoint/2010/main" val="3501122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D7EA5-3655-4943-93B4-47FEC6A23BDC}"/>
              </a:ext>
            </a:extLst>
          </p:cNvPr>
          <p:cNvSpPr>
            <a:spLocks noGrp="1"/>
          </p:cNvSpPr>
          <p:nvPr>
            <p:ph type="title"/>
          </p:nvPr>
        </p:nvSpPr>
        <p:spPr>
          <a:xfrm>
            <a:off x="469084" y="376301"/>
            <a:ext cx="10515600" cy="1325563"/>
          </a:xfrm>
        </p:spPr>
        <p:txBody>
          <a:bodyPr/>
          <a:lstStyle/>
          <a:p>
            <a:r>
              <a:rPr lang="en-US" dirty="0"/>
              <a:t>Acceptable</a:t>
            </a:r>
          </a:p>
        </p:txBody>
      </p:sp>
      <p:sp>
        <p:nvSpPr>
          <p:cNvPr id="3" name="Content Placeholder 2">
            <a:extLst>
              <a:ext uri="{FF2B5EF4-FFF2-40B4-BE49-F238E27FC236}">
                <a16:creationId xmlns:a16="http://schemas.microsoft.com/office/drawing/2014/main" id="{94CD18DB-D755-4C0D-89EF-32455E6BE373}"/>
              </a:ext>
            </a:extLst>
          </p:cNvPr>
          <p:cNvSpPr>
            <a:spLocks noGrp="1"/>
          </p:cNvSpPr>
          <p:nvPr>
            <p:ph idx="1"/>
          </p:nvPr>
        </p:nvSpPr>
        <p:spPr>
          <a:xfrm>
            <a:off x="309880" y="1596797"/>
            <a:ext cx="11572240" cy="5080635"/>
          </a:xfrm>
        </p:spPr>
        <p:txBody>
          <a:bodyPr>
            <a:normAutofit/>
          </a:bodyPr>
          <a:lstStyle/>
          <a:p>
            <a:pPr marL="0" indent="0">
              <a:buNone/>
            </a:pPr>
            <a:r>
              <a:rPr lang="en-US" sz="4800" dirty="0"/>
              <a:t>The political and economic effects of Mongol rule vastly differed in China and Russia because of Mongol direct/indirect control and systems of taxation.</a:t>
            </a:r>
          </a:p>
          <a:p>
            <a:pPr marL="0" indent="0">
              <a:buNone/>
            </a:pPr>
            <a:endParaRPr lang="en-US" sz="4800" dirty="0"/>
          </a:p>
        </p:txBody>
      </p:sp>
    </p:spTree>
    <p:extLst>
      <p:ext uri="{BB962C8B-B14F-4D97-AF65-F5344CB8AC3E}">
        <p14:creationId xmlns:p14="http://schemas.microsoft.com/office/powerpoint/2010/main" val="3566142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D7EA5-3655-4943-93B4-47FEC6A23BDC}"/>
              </a:ext>
            </a:extLst>
          </p:cNvPr>
          <p:cNvSpPr>
            <a:spLocks noGrp="1"/>
          </p:cNvSpPr>
          <p:nvPr>
            <p:ph type="title"/>
          </p:nvPr>
        </p:nvSpPr>
        <p:spPr/>
        <p:txBody>
          <a:bodyPr/>
          <a:lstStyle/>
          <a:p>
            <a:r>
              <a:rPr lang="en-US" dirty="0"/>
              <a:t>Better</a:t>
            </a:r>
          </a:p>
        </p:txBody>
      </p:sp>
      <p:sp>
        <p:nvSpPr>
          <p:cNvPr id="3" name="Content Placeholder 2">
            <a:extLst>
              <a:ext uri="{FF2B5EF4-FFF2-40B4-BE49-F238E27FC236}">
                <a16:creationId xmlns:a16="http://schemas.microsoft.com/office/drawing/2014/main" id="{94CD18DB-D755-4C0D-89EF-32455E6BE373}"/>
              </a:ext>
            </a:extLst>
          </p:cNvPr>
          <p:cNvSpPr>
            <a:spLocks noGrp="1"/>
          </p:cNvSpPr>
          <p:nvPr>
            <p:ph idx="1"/>
          </p:nvPr>
        </p:nvSpPr>
        <p:spPr>
          <a:xfrm>
            <a:off x="417865" y="1027906"/>
            <a:ext cx="11572240" cy="5080635"/>
          </a:xfrm>
        </p:spPr>
        <p:txBody>
          <a:bodyPr>
            <a:normAutofit/>
          </a:bodyPr>
          <a:lstStyle/>
          <a:p>
            <a:pPr marL="0" indent="0">
              <a:buNone/>
            </a:pPr>
            <a:endParaRPr lang="en-US" sz="3600" dirty="0"/>
          </a:p>
          <a:p>
            <a:pPr marL="0" indent="0">
              <a:buNone/>
            </a:pPr>
            <a:r>
              <a:rPr lang="en-US" sz="4800" dirty="0"/>
              <a:t>Although both regions experienced increased Eurasian trade, China was affected more, being ruled directly by Mongols, whereas Russia was largely left to its own devices under independent princedoms and felt Mongol influence largely via taxes. </a:t>
            </a:r>
          </a:p>
        </p:txBody>
      </p:sp>
    </p:spTree>
    <p:extLst>
      <p:ext uri="{BB962C8B-B14F-4D97-AF65-F5344CB8AC3E}">
        <p14:creationId xmlns:p14="http://schemas.microsoft.com/office/powerpoint/2010/main" val="3006832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65496-5AF2-4AB4-ABA5-337296A25A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ED0B249-DEC2-473B-8AB2-4F445943E9F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BB92082-994E-47BC-A1C6-4486E66A15C3}"/>
              </a:ext>
            </a:extLst>
          </p:cNvPr>
          <p:cNvPicPr>
            <a:picLocks noChangeAspect="1"/>
          </p:cNvPicPr>
          <p:nvPr/>
        </p:nvPicPr>
        <p:blipFill rotWithShape="1">
          <a:blip r:embed="rId2"/>
          <a:srcRect l="35584" t="20000" r="34499" b="9931"/>
          <a:stretch/>
        </p:blipFill>
        <p:spPr>
          <a:xfrm>
            <a:off x="2997200" y="44825"/>
            <a:ext cx="6522720" cy="6813175"/>
          </a:xfrm>
          <a:prstGeom prst="rect">
            <a:avLst/>
          </a:prstGeom>
        </p:spPr>
      </p:pic>
    </p:spTree>
    <p:extLst>
      <p:ext uri="{BB962C8B-B14F-4D97-AF65-F5344CB8AC3E}">
        <p14:creationId xmlns:p14="http://schemas.microsoft.com/office/powerpoint/2010/main" val="2332560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318F2-8DE8-4007-9047-0C030A1B0E2C}"/>
              </a:ext>
            </a:extLst>
          </p:cNvPr>
          <p:cNvSpPr>
            <a:spLocks noGrp="1"/>
          </p:cNvSpPr>
          <p:nvPr>
            <p:ph type="title"/>
          </p:nvPr>
        </p:nvSpPr>
        <p:spPr>
          <a:xfrm>
            <a:off x="655320" y="111125"/>
            <a:ext cx="10515600" cy="1325563"/>
          </a:xfrm>
        </p:spPr>
        <p:txBody>
          <a:bodyPr/>
          <a:lstStyle/>
          <a:p>
            <a:r>
              <a:rPr lang="en-US" dirty="0"/>
              <a:t>Much Better/ </a:t>
            </a:r>
            <a:r>
              <a:rPr lang="en-US"/>
              <a:t>More Complex</a:t>
            </a:r>
            <a:endParaRPr lang="en-US" dirty="0"/>
          </a:p>
        </p:txBody>
      </p:sp>
      <p:sp>
        <p:nvSpPr>
          <p:cNvPr id="3" name="Content Placeholder 2">
            <a:extLst>
              <a:ext uri="{FF2B5EF4-FFF2-40B4-BE49-F238E27FC236}">
                <a16:creationId xmlns:a16="http://schemas.microsoft.com/office/drawing/2014/main" id="{B09BD3DD-2E50-4C00-9B97-2776072AF4C1}"/>
              </a:ext>
            </a:extLst>
          </p:cNvPr>
          <p:cNvSpPr>
            <a:spLocks noGrp="1"/>
          </p:cNvSpPr>
          <p:nvPr>
            <p:ph idx="1"/>
          </p:nvPr>
        </p:nvSpPr>
        <p:spPr>
          <a:xfrm>
            <a:off x="101600" y="1209040"/>
            <a:ext cx="11968480" cy="5770567"/>
          </a:xfrm>
        </p:spPr>
        <p:txBody>
          <a:bodyPr>
            <a:normAutofit/>
          </a:bodyPr>
          <a:lstStyle/>
          <a:p>
            <a:pPr marL="0" indent="0">
              <a:buNone/>
            </a:pPr>
            <a:r>
              <a:rPr lang="en-US" sz="4800" dirty="0"/>
              <a:t>While the Mongols’ political influence in China was more dramatic in the short term, the Mongols actually influenced China less than they did Russia, which labored under a longer (if less obvious) Mongol influence for centuries. Economically though, the Mongols had a far reaching impact on both Russia and China because of their support for Eurasian trade.</a:t>
            </a:r>
          </a:p>
        </p:txBody>
      </p:sp>
    </p:spTree>
    <p:extLst>
      <p:ext uri="{BB962C8B-B14F-4D97-AF65-F5344CB8AC3E}">
        <p14:creationId xmlns:p14="http://schemas.microsoft.com/office/powerpoint/2010/main" val="590608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75171-9D71-4E0D-AF6B-642DD76EFB61}"/>
              </a:ext>
            </a:extLst>
          </p:cNvPr>
          <p:cNvSpPr>
            <a:spLocks noGrp="1"/>
          </p:cNvSpPr>
          <p:nvPr>
            <p:ph type="title"/>
          </p:nvPr>
        </p:nvSpPr>
        <p:spPr/>
        <p:txBody>
          <a:bodyPr/>
          <a:lstStyle/>
          <a:p>
            <a:r>
              <a:rPr lang="en-US" dirty="0"/>
              <a:t>Body Paragraphs </a:t>
            </a:r>
          </a:p>
        </p:txBody>
      </p:sp>
      <p:sp>
        <p:nvSpPr>
          <p:cNvPr id="3" name="Content Placeholder 2">
            <a:extLst>
              <a:ext uri="{FF2B5EF4-FFF2-40B4-BE49-F238E27FC236}">
                <a16:creationId xmlns:a16="http://schemas.microsoft.com/office/drawing/2014/main" id="{DA001223-9168-409F-899B-FB70AB5AB0CD}"/>
              </a:ext>
            </a:extLst>
          </p:cNvPr>
          <p:cNvSpPr>
            <a:spLocks noGrp="1"/>
          </p:cNvSpPr>
          <p:nvPr>
            <p:ph idx="1"/>
          </p:nvPr>
        </p:nvSpPr>
        <p:spPr/>
        <p:txBody>
          <a:bodyPr/>
          <a:lstStyle/>
          <a:p>
            <a:pPr marL="0" indent="0">
              <a:buNone/>
            </a:pPr>
            <a:r>
              <a:rPr lang="en-US" sz="5400" b="1" dirty="0">
                <a:solidFill>
                  <a:srgbClr val="FF0000"/>
                </a:solidFill>
              </a:rPr>
              <a:t>ACES</a:t>
            </a:r>
          </a:p>
          <a:p>
            <a:r>
              <a:rPr lang="en-US" sz="4000" b="1" dirty="0"/>
              <a:t>A</a:t>
            </a:r>
            <a:r>
              <a:rPr lang="en-US" sz="4000" dirty="0"/>
              <a:t>ssert/Top Sentence </a:t>
            </a:r>
          </a:p>
          <a:p>
            <a:r>
              <a:rPr lang="en-US" sz="4000" b="1" dirty="0"/>
              <a:t>C</a:t>
            </a:r>
            <a:r>
              <a:rPr lang="en-US" sz="4000" dirty="0"/>
              <a:t>ite SPECIFIC Evidence</a:t>
            </a:r>
          </a:p>
          <a:p>
            <a:r>
              <a:rPr lang="en-US" sz="4000" b="1" dirty="0"/>
              <a:t>E</a:t>
            </a:r>
            <a:r>
              <a:rPr lang="en-US" sz="4000" dirty="0"/>
              <a:t>xplain Evidence</a:t>
            </a:r>
          </a:p>
          <a:p>
            <a:r>
              <a:rPr lang="en-US" sz="4000" b="1" dirty="0"/>
              <a:t>S</a:t>
            </a:r>
            <a:r>
              <a:rPr lang="en-US" sz="4000" dirty="0"/>
              <a:t>ignificance to your thesis/argument </a:t>
            </a:r>
            <a:endParaRPr lang="en-US" dirty="0"/>
          </a:p>
        </p:txBody>
      </p:sp>
    </p:spTree>
    <p:extLst>
      <p:ext uri="{BB962C8B-B14F-4D97-AF65-F5344CB8AC3E}">
        <p14:creationId xmlns:p14="http://schemas.microsoft.com/office/powerpoint/2010/main" val="1536851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20FD2-0787-4589-AF9A-7CAD8D0DDA54}"/>
              </a:ext>
            </a:extLst>
          </p:cNvPr>
          <p:cNvSpPr>
            <a:spLocks noGrp="1"/>
          </p:cNvSpPr>
          <p:nvPr>
            <p:ph type="title"/>
          </p:nvPr>
        </p:nvSpPr>
        <p:spPr/>
        <p:txBody>
          <a:bodyPr/>
          <a:lstStyle/>
          <a:p>
            <a:r>
              <a:rPr lang="en-US" b="1" dirty="0">
                <a:solidFill>
                  <a:srgbClr val="FF0000"/>
                </a:solidFill>
              </a:rPr>
              <a:t>AP Exam LEQ </a:t>
            </a:r>
          </a:p>
        </p:txBody>
      </p:sp>
      <p:sp>
        <p:nvSpPr>
          <p:cNvPr id="3" name="Content Placeholder 2">
            <a:extLst>
              <a:ext uri="{FF2B5EF4-FFF2-40B4-BE49-F238E27FC236}">
                <a16:creationId xmlns:a16="http://schemas.microsoft.com/office/drawing/2014/main" id="{2132CE53-0321-4D95-8A9E-57468BFD471C}"/>
              </a:ext>
            </a:extLst>
          </p:cNvPr>
          <p:cNvSpPr>
            <a:spLocks noGrp="1"/>
          </p:cNvSpPr>
          <p:nvPr>
            <p:ph idx="1"/>
          </p:nvPr>
        </p:nvSpPr>
        <p:spPr>
          <a:xfrm>
            <a:off x="504967" y="1433015"/>
            <a:ext cx="11157045" cy="5059860"/>
          </a:xfrm>
        </p:spPr>
        <p:txBody>
          <a:bodyPr>
            <a:normAutofit/>
          </a:bodyPr>
          <a:lstStyle/>
          <a:p>
            <a:r>
              <a:rPr lang="en-US" sz="3600" dirty="0"/>
              <a:t>40 minutes </a:t>
            </a:r>
          </a:p>
          <a:p>
            <a:r>
              <a:rPr lang="en-US" sz="3600" dirty="0"/>
              <a:t>15% of Exam Score</a:t>
            </a:r>
          </a:p>
          <a:p>
            <a:r>
              <a:rPr lang="en-US" sz="3600" dirty="0"/>
              <a:t>Students will </a:t>
            </a:r>
            <a:r>
              <a:rPr lang="en-US" sz="3600" b="1" dirty="0"/>
              <a:t>choose from 3 options</a:t>
            </a:r>
          </a:p>
          <a:p>
            <a:r>
              <a:rPr lang="en-US" sz="3600" dirty="0"/>
              <a:t>There is no page requirement </a:t>
            </a:r>
          </a:p>
          <a:p>
            <a:r>
              <a:rPr lang="en-US" sz="3600" dirty="0"/>
              <a:t>Grammar doesn’t count </a:t>
            </a:r>
          </a:p>
          <a:p>
            <a:r>
              <a:rPr lang="en-US" sz="3600" dirty="0"/>
              <a:t>Students must write in black or blue ink</a:t>
            </a:r>
          </a:p>
          <a:p>
            <a:r>
              <a:rPr lang="en-US" sz="3600" dirty="0"/>
              <a:t>LONGER IS NOT ALWAYS BETTER (BE CONCISE) </a:t>
            </a:r>
          </a:p>
        </p:txBody>
      </p:sp>
    </p:spTree>
    <p:extLst>
      <p:ext uri="{BB962C8B-B14F-4D97-AF65-F5344CB8AC3E}">
        <p14:creationId xmlns:p14="http://schemas.microsoft.com/office/powerpoint/2010/main" val="3831103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C14BD-7474-49E3-B260-8C9E3CCADF6E}"/>
              </a:ext>
            </a:extLst>
          </p:cNvPr>
          <p:cNvSpPr>
            <a:spLocks noGrp="1"/>
          </p:cNvSpPr>
          <p:nvPr>
            <p:ph type="title"/>
          </p:nvPr>
        </p:nvSpPr>
        <p:spPr/>
        <p:txBody>
          <a:bodyPr/>
          <a:lstStyle/>
          <a:p>
            <a:r>
              <a:rPr lang="en-US" b="1" dirty="0">
                <a:solidFill>
                  <a:srgbClr val="FF0000"/>
                </a:solidFill>
              </a:rPr>
              <a:t>Comparison, Causation, CCOT</a:t>
            </a:r>
          </a:p>
        </p:txBody>
      </p:sp>
      <p:sp>
        <p:nvSpPr>
          <p:cNvPr id="3" name="Content Placeholder 2">
            <a:extLst>
              <a:ext uri="{FF2B5EF4-FFF2-40B4-BE49-F238E27FC236}">
                <a16:creationId xmlns:a16="http://schemas.microsoft.com/office/drawing/2014/main" id="{ABB6C87F-68D2-4679-BFDC-F4B204451350}"/>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BF5549EE-E4AF-464E-8261-E9E0586364EA}"/>
              </a:ext>
            </a:extLst>
          </p:cNvPr>
          <p:cNvPicPr/>
          <p:nvPr/>
        </p:nvPicPr>
        <p:blipFill rotWithShape="1">
          <a:blip r:embed="rId2">
            <a:extLst>
              <a:ext uri="{28A0092B-C50C-407E-A947-70E740481C1C}">
                <a14:useLocalDpi xmlns:a14="http://schemas.microsoft.com/office/drawing/2010/main" val="0"/>
              </a:ext>
            </a:extLst>
          </a:blip>
          <a:srcRect l="25717" t="30289" r="25724" b="32286"/>
          <a:stretch/>
        </p:blipFill>
        <p:spPr bwMode="auto">
          <a:xfrm>
            <a:off x="582970" y="1358958"/>
            <a:ext cx="10641699" cy="52846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0152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31BDC-F4EF-4747-ADB6-5414F637C313}"/>
              </a:ext>
            </a:extLst>
          </p:cNvPr>
          <p:cNvSpPr>
            <a:spLocks noGrp="1"/>
          </p:cNvSpPr>
          <p:nvPr>
            <p:ph type="title"/>
          </p:nvPr>
        </p:nvSpPr>
        <p:spPr/>
        <p:txBody>
          <a:bodyPr>
            <a:normAutofit/>
          </a:bodyPr>
          <a:lstStyle/>
          <a:p>
            <a:r>
              <a:rPr lang="en-US" sz="3600" dirty="0"/>
              <a:t>How to Tell an Aspen Tree (some of you write like this)</a:t>
            </a:r>
          </a:p>
        </p:txBody>
      </p:sp>
      <p:pic>
        <p:nvPicPr>
          <p:cNvPr id="4" name="Online Media 3" title="How to Identify an Aspen Tree">
            <a:hlinkClick r:id="" action="ppaction://media"/>
            <a:extLst>
              <a:ext uri="{FF2B5EF4-FFF2-40B4-BE49-F238E27FC236}">
                <a16:creationId xmlns:a16="http://schemas.microsoft.com/office/drawing/2014/main" id="{7FD236D6-E621-49CB-B124-A24CA46698B3}"/>
              </a:ext>
            </a:extLst>
          </p:cNvPr>
          <p:cNvPicPr>
            <a:picLocks noGrp="1" noRot="1" noChangeAspect="1"/>
          </p:cNvPicPr>
          <p:nvPr>
            <p:ph idx="1"/>
            <a:videoFile r:link="rId1"/>
          </p:nvPr>
        </p:nvPicPr>
        <p:blipFill>
          <a:blip r:embed="rId3"/>
          <a:stretch>
            <a:fillRect/>
          </a:stretch>
        </p:blipFill>
        <p:spPr>
          <a:xfrm>
            <a:off x="1094796" y="1315041"/>
            <a:ext cx="9648035" cy="5426897"/>
          </a:xfrm>
          <a:prstGeom prst="rect">
            <a:avLst/>
          </a:prstGeom>
        </p:spPr>
      </p:pic>
    </p:spTree>
    <p:extLst>
      <p:ext uri="{BB962C8B-B14F-4D97-AF65-F5344CB8AC3E}">
        <p14:creationId xmlns:p14="http://schemas.microsoft.com/office/powerpoint/2010/main" val="4225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CEA7B-5AF4-4E50-926A-A3F9588A044A}"/>
              </a:ext>
            </a:extLst>
          </p:cNvPr>
          <p:cNvSpPr>
            <a:spLocks noGrp="1"/>
          </p:cNvSpPr>
          <p:nvPr>
            <p:ph type="title"/>
          </p:nvPr>
        </p:nvSpPr>
        <p:spPr/>
        <p:txBody>
          <a:bodyPr/>
          <a:lstStyle/>
          <a:p>
            <a:r>
              <a:rPr lang="en-US" b="1" dirty="0">
                <a:solidFill>
                  <a:srgbClr val="FF0000"/>
                </a:solidFill>
              </a:rPr>
              <a:t>Audience Matters </a:t>
            </a:r>
          </a:p>
        </p:txBody>
      </p:sp>
      <p:sp>
        <p:nvSpPr>
          <p:cNvPr id="3" name="Content Placeholder 2">
            <a:extLst>
              <a:ext uri="{FF2B5EF4-FFF2-40B4-BE49-F238E27FC236}">
                <a16:creationId xmlns:a16="http://schemas.microsoft.com/office/drawing/2014/main" id="{6C6D4256-59D5-4C0E-891C-FD0645A85377}"/>
              </a:ext>
            </a:extLst>
          </p:cNvPr>
          <p:cNvSpPr>
            <a:spLocks noGrp="1"/>
          </p:cNvSpPr>
          <p:nvPr>
            <p:ph idx="1"/>
          </p:nvPr>
        </p:nvSpPr>
        <p:spPr>
          <a:xfrm>
            <a:off x="838200" y="1363387"/>
            <a:ext cx="10515600" cy="4813576"/>
          </a:xfrm>
        </p:spPr>
        <p:txBody>
          <a:bodyPr/>
          <a:lstStyle/>
          <a:p>
            <a:r>
              <a:rPr lang="en-US" sz="3600" dirty="0"/>
              <a:t>You are HISTORIANS in this class, so you will need to write like one.</a:t>
            </a:r>
          </a:p>
          <a:p>
            <a:r>
              <a:rPr lang="en-US" sz="3600" dirty="0"/>
              <a:t>Be specific and </a:t>
            </a:r>
            <a:r>
              <a:rPr lang="en-US" sz="3600" b="1" dirty="0"/>
              <a:t>explain everything</a:t>
            </a:r>
            <a:r>
              <a:rPr lang="en-US" sz="3600" dirty="0"/>
              <a:t>, don’t assume your audience knows what you writing about. </a:t>
            </a:r>
          </a:p>
          <a:p>
            <a:pPr marL="0" indent="0">
              <a:buNone/>
            </a:pPr>
            <a:endParaRPr lang="en-US" dirty="0"/>
          </a:p>
          <a:p>
            <a:pPr marL="0" indent="0">
              <a:buNone/>
            </a:pPr>
            <a:endParaRPr lang="en-US" dirty="0"/>
          </a:p>
          <a:p>
            <a:pPr marL="0" indent="0">
              <a:buNone/>
            </a:pPr>
            <a:endParaRPr lang="en-US" dirty="0"/>
          </a:p>
        </p:txBody>
      </p:sp>
      <p:pic>
        <p:nvPicPr>
          <p:cNvPr id="5124" name="Picture 4" descr="Image result for audience">
            <a:extLst>
              <a:ext uri="{FF2B5EF4-FFF2-40B4-BE49-F238E27FC236}">
                <a16:creationId xmlns:a16="http://schemas.microsoft.com/office/drawing/2014/main" id="{658D930D-CBAC-4175-BBA8-C2B91D1BA4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913"/>
          <a:stretch/>
        </p:blipFill>
        <p:spPr bwMode="auto">
          <a:xfrm>
            <a:off x="50800" y="3921760"/>
            <a:ext cx="12083143" cy="275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783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C5CA-B076-4FCD-8D06-BA0745476F0C}"/>
              </a:ext>
            </a:extLst>
          </p:cNvPr>
          <p:cNvSpPr>
            <a:spLocks noGrp="1"/>
          </p:cNvSpPr>
          <p:nvPr>
            <p:ph type="title"/>
          </p:nvPr>
        </p:nvSpPr>
        <p:spPr/>
        <p:txBody>
          <a:bodyPr/>
          <a:lstStyle/>
          <a:p>
            <a:r>
              <a:rPr lang="en-US" b="1" dirty="0"/>
              <a:t>Prompt</a:t>
            </a:r>
          </a:p>
        </p:txBody>
      </p:sp>
      <p:sp>
        <p:nvSpPr>
          <p:cNvPr id="3" name="Content Placeholder 2">
            <a:extLst>
              <a:ext uri="{FF2B5EF4-FFF2-40B4-BE49-F238E27FC236}">
                <a16:creationId xmlns:a16="http://schemas.microsoft.com/office/drawing/2014/main" id="{7BC17C49-4B69-444E-BB0B-264149D3A9CA}"/>
              </a:ext>
            </a:extLst>
          </p:cNvPr>
          <p:cNvSpPr>
            <a:spLocks noGrp="1"/>
          </p:cNvSpPr>
          <p:nvPr>
            <p:ph idx="1"/>
          </p:nvPr>
        </p:nvSpPr>
        <p:spPr>
          <a:xfrm>
            <a:off x="838200" y="1560582"/>
            <a:ext cx="10515600" cy="4351338"/>
          </a:xfrm>
        </p:spPr>
        <p:txBody>
          <a:bodyPr/>
          <a:lstStyle/>
          <a:p>
            <a:pPr marL="0" indent="0">
              <a:buNone/>
            </a:pPr>
            <a:r>
              <a:rPr lang="en-US" sz="4800" dirty="0"/>
              <a:t>Compare the political and economic effects of Mongol rule on TWO of the following regions:</a:t>
            </a:r>
          </a:p>
          <a:p>
            <a:pPr lvl="3"/>
            <a:r>
              <a:rPr lang="en-US" sz="4800" dirty="0"/>
              <a:t>China</a:t>
            </a:r>
          </a:p>
          <a:p>
            <a:pPr lvl="3"/>
            <a:r>
              <a:rPr lang="en-US" sz="4800" dirty="0"/>
              <a:t>Middle East</a:t>
            </a:r>
          </a:p>
          <a:p>
            <a:pPr lvl="3"/>
            <a:r>
              <a:rPr lang="en-US" sz="4800" dirty="0"/>
              <a:t>Russia</a:t>
            </a:r>
            <a:endParaRPr lang="en-US" sz="4800" b="1" dirty="0"/>
          </a:p>
          <a:p>
            <a:endParaRPr lang="en-US" dirty="0"/>
          </a:p>
        </p:txBody>
      </p:sp>
    </p:spTree>
    <p:extLst>
      <p:ext uri="{BB962C8B-B14F-4D97-AF65-F5344CB8AC3E}">
        <p14:creationId xmlns:p14="http://schemas.microsoft.com/office/powerpoint/2010/main" val="3892779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6E53A-9A2D-4149-A302-A0ECCCA9787F}"/>
              </a:ext>
            </a:extLst>
          </p:cNvPr>
          <p:cNvSpPr>
            <a:spLocks noGrp="1"/>
          </p:cNvSpPr>
          <p:nvPr>
            <p:ph type="title"/>
          </p:nvPr>
        </p:nvSpPr>
        <p:spPr/>
        <p:txBody>
          <a:bodyPr/>
          <a:lstStyle/>
          <a:p>
            <a:r>
              <a:rPr lang="en-US" dirty="0"/>
              <a:t>Break Down Question</a:t>
            </a:r>
          </a:p>
        </p:txBody>
      </p:sp>
      <p:sp>
        <p:nvSpPr>
          <p:cNvPr id="3" name="Content Placeholder 2">
            <a:extLst>
              <a:ext uri="{FF2B5EF4-FFF2-40B4-BE49-F238E27FC236}">
                <a16:creationId xmlns:a16="http://schemas.microsoft.com/office/drawing/2014/main" id="{C5DA3497-67C7-41E9-8D46-0299E1E08898}"/>
              </a:ext>
            </a:extLst>
          </p:cNvPr>
          <p:cNvSpPr>
            <a:spLocks noGrp="1"/>
          </p:cNvSpPr>
          <p:nvPr>
            <p:ph idx="1"/>
          </p:nvPr>
        </p:nvSpPr>
        <p:spPr/>
        <p:txBody>
          <a:bodyPr/>
          <a:lstStyle/>
          <a:p>
            <a:pPr marL="0" indent="0">
              <a:buNone/>
            </a:pPr>
            <a:r>
              <a:rPr lang="en-US" sz="3600" dirty="0">
                <a:solidFill>
                  <a:srgbClr val="FF0000"/>
                </a:solidFill>
              </a:rPr>
              <a:t>Compare </a:t>
            </a:r>
            <a:r>
              <a:rPr lang="en-US" sz="3600" dirty="0"/>
              <a:t>the political  and economic </a:t>
            </a:r>
            <a:r>
              <a:rPr lang="en-US" sz="3600" dirty="0">
                <a:solidFill>
                  <a:srgbClr val="FF0000"/>
                </a:solidFill>
              </a:rPr>
              <a:t>effects </a:t>
            </a:r>
            <a:r>
              <a:rPr lang="en-US" sz="3600" dirty="0"/>
              <a:t>of </a:t>
            </a:r>
            <a:r>
              <a:rPr lang="en-US" sz="3600" dirty="0">
                <a:solidFill>
                  <a:srgbClr val="FF0000"/>
                </a:solidFill>
              </a:rPr>
              <a:t>Mongol</a:t>
            </a:r>
            <a:r>
              <a:rPr lang="en-US" sz="3600" dirty="0"/>
              <a:t> rule on </a:t>
            </a:r>
            <a:r>
              <a:rPr lang="en-US" sz="3600" dirty="0">
                <a:solidFill>
                  <a:srgbClr val="FF0000"/>
                </a:solidFill>
              </a:rPr>
              <a:t>TWO</a:t>
            </a:r>
            <a:r>
              <a:rPr lang="en-US" sz="3600" dirty="0"/>
              <a:t> of the following regions:</a:t>
            </a:r>
          </a:p>
          <a:p>
            <a:pPr lvl="3"/>
            <a:r>
              <a:rPr lang="en-US" sz="3600" dirty="0"/>
              <a:t>China</a:t>
            </a:r>
          </a:p>
          <a:p>
            <a:pPr lvl="3"/>
            <a:r>
              <a:rPr lang="en-US" sz="3600" dirty="0"/>
              <a:t>Middle East</a:t>
            </a:r>
          </a:p>
          <a:p>
            <a:pPr lvl="3"/>
            <a:r>
              <a:rPr lang="en-US" sz="3600" dirty="0"/>
              <a:t>Russia</a:t>
            </a:r>
          </a:p>
          <a:p>
            <a:pPr marL="1371600" lvl="3" indent="0">
              <a:buNone/>
            </a:pPr>
            <a:endParaRPr lang="en-US" sz="3600" b="1" dirty="0"/>
          </a:p>
          <a:p>
            <a:pPr marL="0" indent="0">
              <a:buNone/>
            </a:pPr>
            <a:r>
              <a:rPr lang="en-US" dirty="0">
                <a:solidFill>
                  <a:srgbClr val="FF0000"/>
                </a:solidFill>
              </a:rPr>
              <a:t>Compare effects (pol/econ)</a:t>
            </a:r>
          </a:p>
          <a:p>
            <a:pPr marL="0" indent="0">
              <a:buNone/>
            </a:pPr>
            <a:r>
              <a:rPr lang="en-US" dirty="0">
                <a:solidFill>
                  <a:srgbClr val="FF0000"/>
                </a:solidFill>
              </a:rPr>
              <a:t>Mongols= time period= 13</a:t>
            </a:r>
            <a:r>
              <a:rPr lang="en-US" baseline="30000" dirty="0">
                <a:solidFill>
                  <a:srgbClr val="FF0000"/>
                </a:solidFill>
              </a:rPr>
              <a:t>th</a:t>
            </a:r>
            <a:r>
              <a:rPr lang="en-US" dirty="0">
                <a:solidFill>
                  <a:srgbClr val="FF0000"/>
                </a:solidFill>
              </a:rPr>
              <a:t> century (1200s)</a:t>
            </a:r>
          </a:p>
        </p:txBody>
      </p:sp>
      <p:sp>
        <p:nvSpPr>
          <p:cNvPr id="4" name="Oval 3">
            <a:extLst>
              <a:ext uri="{FF2B5EF4-FFF2-40B4-BE49-F238E27FC236}">
                <a16:creationId xmlns:a16="http://schemas.microsoft.com/office/drawing/2014/main" id="{F655D049-D008-47AD-972A-86BAACD87CF8}"/>
              </a:ext>
            </a:extLst>
          </p:cNvPr>
          <p:cNvSpPr/>
          <p:nvPr/>
        </p:nvSpPr>
        <p:spPr>
          <a:xfrm>
            <a:off x="3340025" y="1700413"/>
            <a:ext cx="1708340" cy="78969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34FE31CD-FDBB-494C-B3A6-70D74025BDF7}"/>
              </a:ext>
            </a:extLst>
          </p:cNvPr>
          <p:cNvSpPr/>
          <p:nvPr/>
        </p:nvSpPr>
        <p:spPr>
          <a:xfrm>
            <a:off x="5890671" y="1700413"/>
            <a:ext cx="1862564" cy="78969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4538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22404</TotalTime>
  <Words>1034</Words>
  <Application>Microsoft Office PowerPoint</Application>
  <PresentationFormat>Widescreen</PresentationFormat>
  <Paragraphs>141</Paragraphs>
  <Slides>31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Courier New</vt:lpstr>
      <vt:lpstr>Office Theme</vt:lpstr>
      <vt:lpstr>(Long Essay Question) LEQ 101</vt:lpstr>
      <vt:lpstr>LEQ Rubric (Total 6 Points) </vt:lpstr>
      <vt:lpstr>PowerPoint Presentation</vt:lpstr>
      <vt:lpstr>AP Exam LEQ </vt:lpstr>
      <vt:lpstr>Comparison, Causation, CCOT</vt:lpstr>
      <vt:lpstr>How to Tell an Aspen Tree (some of you write like this)</vt:lpstr>
      <vt:lpstr>Audience Matters </vt:lpstr>
      <vt:lpstr>Prompt</vt:lpstr>
      <vt:lpstr>Break Down Question</vt:lpstr>
      <vt:lpstr>PowerPoint Presentation</vt:lpstr>
      <vt:lpstr>ALWAYS ALWAYS ALWAYS…ALWAYS PLAN</vt:lpstr>
      <vt:lpstr>PowerPoint Presentation</vt:lpstr>
      <vt:lpstr>PowerPoint Presentation</vt:lpstr>
      <vt:lpstr>Organize </vt:lpstr>
      <vt:lpstr>Complexity Point?  Going above and beyond prompt!</vt:lpstr>
      <vt:lpstr>Contextualization (What is it?)</vt:lpstr>
      <vt:lpstr>PowerPoint Presentation</vt:lpstr>
      <vt:lpstr>Mongols: What do we know?</vt:lpstr>
      <vt:lpstr>Contextualization (more than just a phrase or reference!)</vt:lpstr>
      <vt:lpstr>Contextualize (Write your introduction)</vt:lpstr>
      <vt:lpstr>What is a thesis? Why is it so important?</vt:lpstr>
      <vt:lpstr>Thesis</vt:lpstr>
      <vt:lpstr>Don’t Let Your Thesis Be Feces Checklist</vt:lpstr>
      <vt:lpstr>Roadmap</vt:lpstr>
      <vt:lpstr>Thesis Formulas </vt:lpstr>
      <vt:lpstr>Write your own thesis now (5 minutes)</vt:lpstr>
      <vt:lpstr>Poor Thesis (NO POINT ) </vt:lpstr>
      <vt:lpstr>Acceptable</vt:lpstr>
      <vt:lpstr>Better</vt:lpstr>
      <vt:lpstr>Much Better/ More Complex</vt:lpstr>
      <vt:lpstr>Body Paragraphs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 Essay Question) LEQ 101</dc:title>
  <dc:creator>Brittany Adcox</dc:creator>
  <cp:lastModifiedBy>Adcox, Brittany B</cp:lastModifiedBy>
  <cp:revision>50</cp:revision>
  <dcterms:created xsi:type="dcterms:W3CDTF">2019-08-12T20:34:53Z</dcterms:created>
  <dcterms:modified xsi:type="dcterms:W3CDTF">2023-06-20T04:35:59Z</dcterms:modified>
</cp:coreProperties>
</file>