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92" r:id="rId7"/>
    <p:sldId id="261" r:id="rId8"/>
    <p:sldId id="263" r:id="rId9"/>
    <p:sldId id="262" r:id="rId10"/>
    <p:sldId id="264" r:id="rId11"/>
    <p:sldId id="265" r:id="rId12"/>
    <p:sldId id="266" r:id="rId13"/>
    <p:sldId id="267" r:id="rId14"/>
    <p:sldId id="294" r:id="rId15"/>
    <p:sldId id="271" r:id="rId16"/>
    <p:sldId id="270" r:id="rId17"/>
    <p:sldId id="273" r:id="rId18"/>
    <p:sldId id="293" r:id="rId19"/>
    <p:sldId id="268" r:id="rId20"/>
    <p:sldId id="269" r:id="rId21"/>
    <p:sldId id="295" r:id="rId22"/>
    <p:sldId id="272" r:id="rId23"/>
    <p:sldId id="275" r:id="rId24"/>
    <p:sldId id="301" r:id="rId25"/>
    <p:sldId id="307" r:id="rId26"/>
    <p:sldId id="274" r:id="rId27"/>
    <p:sldId id="302" r:id="rId28"/>
    <p:sldId id="300" r:id="rId29"/>
    <p:sldId id="305" r:id="rId30"/>
    <p:sldId id="306" r:id="rId31"/>
    <p:sldId id="288" r:id="rId32"/>
    <p:sldId id="281" r:id="rId33"/>
    <p:sldId id="289" r:id="rId34"/>
    <p:sldId id="290" r:id="rId35"/>
    <p:sldId id="287" r:id="rId36"/>
    <p:sldId id="283" r:id="rId37"/>
    <p:sldId id="298" r:id="rId38"/>
    <p:sldId id="296" r:id="rId39"/>
    <p:sldId id="297" r:id="rId40"/>
    <p:sldId id="304" r:id="rId41"/>
    <p:sldId id="282" r:id="rId42"/>
    <p:sldId id="279" r:id="rId43"/>
    <p:sldId id="284" r:id="rId44"/>
    <p:sldId id="299" r:id="rId45"/>
    <p:sldId id="285" r:id="rId46"/>
    <p:sldId id="303" r:id="rId47"/>
    <p:sldId id="286"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438" autoAdjust="0"/>
    <p:restoredTop sz="94660"/>
  </p:normalViewPr>
  <p:slideViewPr>
    <p:cSldViewPr snapToGrid="0">
      <p:cViewPr varScale="1">
        <p:scale>
          <a:sx n="64" d="100"/>
          <a:sy n="64" d="100"/>
        </p:scale>
        <p:origin x="44" y="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3717590-59BD-4DF7-B760-C0CC8BC5D618}" type="datetimeFigureOut">
              <a:rPr lang="en-US" smtClean="0"/>
              <a:t>6/20/2023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86138C7-9FFD-4152-B137-1B8A38A6A048}"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11603985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717590-59BD-4DF7-B760-C0CC8BC5D618}"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138C7-9FFD-4152-B137-1B8A38A6A048}" type="slidenum">
              <a:rPr lang="en-US" smtClean="0"/>
              <a:t>‹#›</a:t>
            </a:fld>
            <a:endParaRPr lang="en-US" dirty="0"/>
          </a:p>
        </p:txBody>
      </p:sp>
    </p:spTree>
    <p:extLst>
      <p:ext uri="{BB962C8B-B14F-4D97-AF65-F5344CB8AC3E}">
        <p14:creationId xmlns:p14="http://schemas.microsoft.com/office/powerpoint/2010/main" val="116364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717590-59BD-4DF7-B760-C0CC8BC5D618}"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138C7-9FFD-4152-B137-1B8A38A6A048}" type="slidenum">
              <a:rPr lang="en-US" smtClean="0"/>
              <a:t>‹#›</a:t>
            </a:fld>
            <a:endParaRPr lang="en-US" dirty="0"/>
          </a:p>
        </p:txBody>
      </p:sp>
    </p:spTree>
    <p:extLst>
      <p:ext uri="{BB962C8B-B14F-4D97-AF65-F5344CB8AC3E}">
        <p14:creationId xmlns:p14="http://schemas.microsoft.com/office/powerpoint/2010/main" val="123915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717590-59BD-4DF7-B760-C0CC8BC5D618}" type="datetimeFigureOut">
              <a:rPr lang="en-US" smtClean="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138C7-9FFD-4152-B137-1B8A38A6A048}" type="slidenum">
              <a:rPr lang="en-US" smtClean="0"/>
              <a:t>‹#›</a:t>
            </a:fld>
            <a:endParaRPr lang="en-US" dirty="0"/>
          </a:p>
        </p:txBody>
      </p:sp>
    </p:spTree>
    <p:extLst>
      <p:ext uri="{BB962C8B-B14F-4D97-AF65-F5344CB8AC3E}">
        <p14:creationId xmlns:p14="http://schemas.microsoft.com/office/powerpoint/2010/main" val="36676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A3717590-59BD-4DF7-B760-C0CC8BC5D618}" type="datetimeFigureOut">
              <a:rPr lang="en-US" smtClean="0"/>
              <a:t>6/20/2023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86138C7-9FFD-4152-B137-1B8A38A6A048}"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5386371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717590-59BD-4DF7-B760-C0CC8BC5D618}" type="datetimeFigureOut">
              <a:rPr lang="en-US" smtClean="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6138C7-9FFD-4152-B137-1B8A38A6A048}" type="slidenum">
              <a:rPr lang="en-US" smtClean="0"/>
              <a:t>‹#›</a:t>
            </a:fld>
            <a:endParaRPr lang="en-US" dirty="0"/>
          </a:p>
        </p:txBody>
      </p:sp>
    </p:spTree>
    <p:extLst>
      <p:ext uri="{BB962C8B-B14F-4D97-AF65-F5344CB8AC3E}">
        <p14:creationId xmlns:p14="http://schemas.microsoft.com/office/powerpoint/2010/main" val="47035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717590-59BD-4DF7-B760-C0CC8BC5D618}" type="datetimeFigureOut">
              <a:rPr lang="en-US" smtClean="0"/>
              <a:t>6/20/2023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6138C7-9FFD-4152-B137-1B8A38A6A048}" type="slidenum">
              <a:rPr lang="en-US" smtClean="0"/>
              <a:t>‹#›</a:t>
            </a:fld>
            <a:endParaRPr lang="en-US" dirty="0"/>
          </a:p>
        </p:txBody>
      </p:sp>
    </p:spTree>
    <p:extLst>
      <p:ext uri="{BB962C8B-B14F-4D97-AF65-F5344CB8AC3E}">
        <p14:creationId xmlns:p14="http://schemas.microsoft.com/office/powerpoint/2010/main" val="505697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717590-59BD-4DF7-B760-C0CC8BC5D618}" type="datetimeFigureOut">
              <a:rPr lang="en-US" smtClean="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6138C7-9FFD-4152-B137-1B8A38A6A048}" type="slidenum">
              <a:rPr lang="en-US" smtClean="0"/>
              <a:t>‹#›</a:t>
            </a:fld>
            <a:endParaRPr lang="en-US" dirty="0"/>
          </a:p>
        </p:txBody>
      </p:sp>
    </p:spTree>
    <p:extLst>
      <p:ext uri="{BB962C8B-B14F-4D97-AF65-F5344CB8AC3E}">
        <p14:creationId xmlns:p14="http://schemas.microsoft.com/office/powerpoint/2010/main" val="254286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717590-59BD-4DF7-B760-C0CC8BC5D618}" type="datetimeFigureOut">
              <a:rPr lang="en-US" smtClean="0"/>
              <a:t>6/20/2023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6138C7-9FFD-4152-B137-1B8A38A6A048}" type="slidenum">
              <a:rPr lang="en-US" smtClean="0"/>
              <a:t>‹#›</a:t>
            </a:fld>
            <a:endParaRPr lang="en-US" dirty="0"/>
          </a:p>
        </p:txBody>
      </p:sp>
    </p:spTree>
    <p:extLst>
      <p:ext uri="{BB962C8B-B14F-4D97-AF65-F5344CB8AC3E}">
        <p14:creationId xmlns:p14="http://schemas.microsoft.com/office/powerpoint/2010/main" val="872473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3717590-59BD-4DF7-B760-C0CC8BC5D618}" type="datetimeFigureOut">
              <a:rPr lang="en-US" smtClean="0"/>
              <a:t>6/20/2023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86138C7-9FFD-4152-B137-1B8A38A6A048}"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741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3717590-59BD-4DF7-B760-C0CC8BC5D618}" type="datetimeFigureOut">
              <a:rPr lang="en-US" smtClean="0"/>
              <a:t>6/20/2023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86138C7-9FFD-4152-B137-1B8A38A6A048}"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803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A3717590-59BD-4DF7-B760-C0CC8BC5D618}" type="datetimeFigureOut">
              <a:rPr lang="en-US" smtClean="0"/>
              <a:t>6/20/2023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86138C7-9FFD-4152-B137-1B8A38A6A048}"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1811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E0C9-D30B-47A1-B58F-634AED9D6E6A}"/>
              </a:ext>
            </a:extLst>
          </p:cNvPr>
          <p:cNvSpPr>
            <a:spLocks noGrp="1"/>
          </p:cNvSpPr>
          <p:nvPr>
            <p:ph type="ctrTitle"/>
          </p:nvPr>
        </p:nvSpPr>
        <p:spPr/>
        <p:txBody>
          <a:bodyPr>
            <a:normAutofit/>
          </a:bodyPr>
          <a:lstStyle/>
          <a:p>
            <a:r>
              <a:rPr lang="en-US" sz="7200" b="1" dirty="0"/>
              <a:t>Islam Foundations</a:t>
            </a:r>
          </a:p>
        </p:txBody>
      </p:sp>
      <p:pic>
        <p:nvPicPr>
          <p:cNvPr id="1026" name="Picture 2" descr="Image result for islam">
            <a:extLst>
              <a:ext uri="{FF2B5EF4-FFF2-40B4-BE49-F238E27FC236}">
                <a16:creationId xmlns:a16="http://schemas.microsoft.com/office/drawing/2014/main" id="{557805FB-C7AD-46DA-8EDD-2B2FCE66E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482" y="3777343"/>
            <a:ext cx="2330519" cy="233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348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Muslims</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Muhammad final prophet (DO NOT WORSHIP AS DIVINE THOUGH)</a:t>
            </a:r>
          </a:p>
          <a:p>
            <a:r>
              <a:rPr lang="en-US" dirty="0"/>
              <a:t>Required worship and submission to the one true God (Allah)</a:t>
            </a:r>
          </a:p>
          <a:p>
            <a:r>
              <a:rPr lang="en-US" dirty="0"/>
              <a:t>Noah, Mosses, and Jesus were prophets (easy for people to connect his message with Judaism and Christianity which many were familiar with)</a:t>
            </a:r>
          </a:p>
          <a:p>
            <a:r>
              <a:rPr lang="en-US" dirty="0"/>
              <a:t>Slowly at first, Muhammad’s ideas spread through his preachings (3 years= 30 followers)</a:t>
            </a:r>
          </a:p>
          <a:p>
            <a:pPr marL="0" indent="0">
              <a:buNone/>
            </a:pPr>
            <a:endParaRPr lang="en-US" dirty="0"/>
          </a:p>
        </p:txBody>
      </p:sp>
      <p:pic>
        <p:nvPicPr>
          <p:cNvPr id="11268" name="Picture 4" descr="Image result for abraham">
            <a:extLst>
              <a:ext uri="{FF2B5EF4-FFF2-40B4-BE49-F238E27FC236}">
                <a16:creationId xmlns:a16="http://schemas.microsoft.com/office/drawing/2014/main" id="{F9EFB8DB-6D29-456D-96C0-576604D82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5870" y="3340559"/>
            <a:ext cx="4760259" cy="329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645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err="1"/>
              <a:t>Umma</a:t>
            </a:r>
            <a:r>
              <a:rPr lang="en-US" dirty="0"/>
              <a:t> (Ummah)</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Community of all Muslims </a:t>
            </a:r>
          </a:p>
          <a:p>
            <a:r>
              <a:rPr lang="en-US" dirty="0"/>
              <a:t>A major innovation against the background of 7</a:t>
            </a:r>
            <a:r>
              <a:rPr lang="en-US" baseline="30000" dirty="0"/>
              <a:t>th</a:t>
            </a:r>
            <a:r>
              <a:rPr lang="en-US" dirty="0"/>
              <a:t> century Arabia, where traditionally kinship rather than faith had determined membership in a community (tribal ties!)</a:t>
            </a:r>
          </a:p>
          <a:p>
            <a:pPr marL="0" indent="0">
              <a:buNone/>
            </a:pPr>
            <a:endParaRPr lang="en-US" dirty="0"/>
          </a:p>
        </p:txBody>
      </p:sp>
      <p:pic>
        <p:nvPicPr>
          <p:cNvPr id="4" name="Picture 2" descr="Image result for muslims">
            <a:extLst>
              <a:ext uri="{FF2B5EF4-FFF2-40B4-BE49-F238E27FC236}">
                <a16:creationId xmlns:a16="http://schemas.microsoft.com/office/drawing/2014/main" id="{DAB8BD34-0261-429A-AEA6-E1606E5FF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459" y="2702858"/>
            <a:ext cx="7342094" cy="3671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337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err="1"/>
              <a:t>Umma</a:t>
            </a:r>
            <a:r>
              <a:rPr lang="en-US" dirty="0"/>
              <a:t> (Ummah)</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This community of believers trumped tribal ties and raised suspensions </a:t>
            </a:r>
          </a:p>
          <a:p>
            <a:r>
              <a:rPr lang="en-US" dirty="0"/>
              <a:t>Got attention of Quraysh tribe (might be economic disaster?)</a:t>
            </a:r>
          </a:p>
          <a:p>
            <a:r>
              <a:rPr lang="en-US" dirty="0"/>
              <a:t>Forced Muhammad and Ummah out of Mecca in 622 CE</a:t>
            </a:r>
            <a:r>
              <a:rPr lang="en-US" dirty="0">
                <a:sym typeface="Wingdings" panose="05000000000000000000" pitchFamily="2" charset="2"/>
              </a:rPr>
              <a:t> traveled to Medina </a:t>
            </a:r>
            <a:endParaRPr lang="en-US" dirty="0"/>
          </a:p>
          <a:p>
            <a:pPr marL="0" indent="0">
              <a:buNone/>
            </a:pPr>
            <a:endParaRPr lang="en-US" dirty="0"/>
          </a:p>
        </p:txBody>
      </p:sp>
      <p:pic>
        <p:nvPicPr>
          <p:cNvPr id="13314" name="Picture 2" descr="Image result for medina on map">
            <a:extLst>
              <a:ext uri="{FF2B5EF4-FFF2-40B4-BE49-F238E27FC236}">
                <a16:creationId xmlns:a16="http://schemas.microsoft.com/office/drawing/2014/main" id="{BC8CA962-78AC-4298-B89B-B1033A176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854" y="2631401"/>
            <a:ext cx="5736291" cy="410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2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Medina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Small empire rather than church?</a:t>
            </a:r>
          </a:p>
          <a:p>
            <a:r>
              <a:rPr lang="en-US" dirty="0"/>
              <a:t>Muhammad was an important prophet, but also a really good general</a:t>
            </a:r>
          </a:p>
          <a:p>
            <a:r>
              <a:rPr lang="en-US" dirty="0"/>
              <a:t>630 CE Islamic community took back Mecca and destroyed idols in Kaaba</a:t>
            </a:r>
          </a:p>
          <a:p>
            <a:r>
              <a:rPr lang="en-US" dirty="0"/>
              <a:t>632 CE Muhammad died </a:t>
            </a:r>
          </a:p>
          <a:p>
            <a:pPr marL="0" indent="0">
              <a:buNone/>
            </a:pPr>
            <a:endParaRPr lang="en-US" dirty="0"/>
          </a:p>
        </p:txBody>
      </p:sp>
      <p:pic>
        <p:nvPicPr>
          <p:cNvPr id="17410" name="Picture 2" descr="Image result for islamic conquest of mecca">
            <a:extLst>
              <a:ext uri="{FF2B5EF4-FFF2-40B4-BE49-F238E27FC236}">
                <a16:creationId xmlns:a16="http://schemas.microsoft.com/office/drawing/2014/main" id="{51266C35-F7C4-45A6-A5F0-C142BEE5D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211" y="2994618"/>
            <a:ext cx="6945406" cy="386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416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Kaaba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After returning to Mecca, Muhammad declared the cube shaped building </a:t>
            </a:r>
          </a:p>
          <a:p>
            <a:r>
              <a:rPr lang="en-US" dirty="0"/>
              <a:t>Major shrine of Islam</a:t>
            </a:r>
          </a:p>
          <a:p>
            <a:r>
              <a:rPr lang="en-US" dirty="0"/>
              <a:t>The Quran contains several verses regarding the origin of the </a:t>
            </a:r>
            <a:r>
              <a:rPr lang="en-US" i="1" dirty="0"/>
              <a:t>Kaaba</a:t>
            </a:r>
            <a:r>
              <a:rPr lang="en-US" dirty="0"/>
              <a:t>, it states that the </a:t>
            </a:r>
            <a:r>
              <a:rPr lang="en-US" i="1" dirty="0"/>
              <a:t>Kaaba</a:t>
            </a:r>
            <a:r>
              <a:rPr lang="en-US" dirty="0"/>
              <a:t> was the first house of worship, and that it was built by Abraham and Ishmael (his son) on Allah's instructions.</a:t>
            </a:r>
          </a:p>
          <a:p>
            <a:r>
              <a:rPr lang="en-US" dirty="0"/>
              <a:t>Houses scared black stone </a:t>
            </a:r>
          </a:p>
          <a:p>
            <a:pPr marL="0" indent="0">
              <a:buNone/>
            </a:pPr>
            <a:endParaRPr lang="en-US" dirty="0"/>
          </a:p>
          <a:p>
            <a:pPr marL="0" indent="0">
              <a:buNone/>
            </a:pPr>
            <a:endParaRPr lang="en-US" dirty="0"/>
          </a:p>
        </p:txBody>
      </p:sp>
      <p:sp>
        <p:nvSpPr>
          <p:cNvPr id="5" name="AutoShape 4" descr="Image result for mecca">
            <a:extLst>
              <a:ext uri="{FF2B5EF4-FFF2-40B4-BE49-F238E27FC236}">
                <a16:creationId xmlns:a16="http://schemas.microsoft.com/office/drawing/2014/main" id="{B68A13EE-72B7-4A85-B114-4C79EE0C75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6" name="Picture 6" descr="Image result for kaaba inside">
            <a:extLst>
              <a:ext uri="{FF2B5EF4-FFF2-40B4-BE49-F238E27FC236}">
                <a16:creationId xmlns:a16="http://schemas.microsoft.com/office/drawing/2014/main" id="{0D78EC72-C17B-43FF-917E-C0C984CB9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442" y="3581400"/>
            <a:ext cx="5641788" cy="317350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mage result for kaaba">
            <a:extLst>
              <a:ext uri="{FF2B5EF4-FFF2-40B4-BE49-F238E27FC236}">
                <a16:creationId xmlns:a16="http://schemas.microsoft.com/office/drawing/2014/main" id="{811720CD-E8FE-4BF4-B158-59BA15A25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9" y="2913939"/>
            <a:ext cx="523875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1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Kaaba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After returning to Mecca, Muhammad declared the cube shaped building </a:t>
            </a:r>
          </a:p>
          <a:p>
            <a:r>
              <a:rPr lang="en-US" dirty="0"/>
              <a:t>Major shrine of Islam</a:t>
            </a:r>
          </a:p>
          <a:p>
            <a:r>
              <a:rPr lang="en-US" dirty="0"/>
              <a:t>Houses scared black stone </a:t>
            </a:r>
          </a:p>
          <a:p>
            <a:pPr marL="0" indent="0">
              <a:buNone/>
            </a:pPr>
            <a:endParaRPr lang="en-US" dirty="0"/>
          </a:p>
        </p:txBody>
      </p:sp>
      <p:pic>
        <p:nvPicPr>
          <p:cNvPr id="16386" name="Picture 2" descr="Image result for mecca">
            <a:extLst>
              <a:ext uri="{FF2B5EF4-FFF2-40B4-BE49-F238E27FC236}">
                <a16:creationId xmlns:a16="http://schemas.microsoft.com/office/drawing/2014/main" id="{09B30A2B-69CF-4D6A-B7FD-6A133A9C1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0"/>
            <a:ext cx="9667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67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Quran</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6252882" cy="4547647"/>
          </a:xfrm>
        </p:spPr>
        <p:txBody>
          <a:bodyPr/>
          <a:lstStyle/>
          <a:p>
            <a:r>
              <a:rPr lang="en-US" sz="2800" dirty="0"/>
              <a:t>Book composed of divine revelations made to the Prophet Muhammad between 610 and his death in 632; the sacred text of Islam</a:t>
            </a:r>
          </a:p>
          <a:p>
            <a:r>
              <a:rPr lang="en-US" sz="2800" dirty="0"/>
              <a:t>Verbatim word of God</a:t>
            </a:r>
          </a:p>
          <a:p>
            <a:r>
              <a:rPr lang="en-US" sz="2800" dirty="0"/>
              <a:t>The Quran vs. the Bible?</a:t>
            </a:r>
          </a:p>
          <a:p>
            <a:pPr marL="0" indent="0">
              <a:buNone/>
            </a:pPr>
            <a:endParaRPr lang="en-US" dirty="0"/>
          </a:p>
        </p:txBody>
      </p:sp>
      <p:pic>
        <p:nvPicPr>
          <p:cNvPr id="9218" name="Picture 2" descr="Image result for quran">
            <a:extLst>
              <a:ext uri="{FF2B5EF4-FFF2-40B4-BE49-F238E27FC236}">
                <a16:creationId xmlns:a16="http://schemas.microsoft.com/office/drawing/2014/main" id="{1C8D6C9A-DC69-4761-A40C-3A13CC6D1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7389" y="1487021"/>
            <a:ext cx="5983940" cy="468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39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Core Theological Principles: 5 Pillars</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Monotheistic faith</a:t>
            </a:r>
          </a:p>
          <a:p>
            <a:r>
              <a:rPr lang="en-US" dirty="0"/>
              <a:t>Salvation and hope of an afterlife; the importance of submission to the will of Allah (the one true God), and a belief in the Quran as the sacred book providing guidance and laws for the followers</a:t>
            </a:r>
          </a:p>
          <a:p>
            <a:pPr marL="0" indent="0">
              <a:buNone/>
            </a:pPr>
            <a:endParaRPr lang="en-US" dirty="0"/>
          </a:p>
        </p:txBody>
      </p:sp>
      <p:pic>
        <p:nvPicPr>
          <p:cNvPr id="6146" name="Picture 2" descr="Image result for 5 pillars of islam">
            <a:extLst>
              <a:ext uri="{FF2B5EF4-FFF2-40B4-BE49-F238E27FC236}">
                <a16:creationId xmlns:a16="http://schemas.microsoft.com/office/drawing/2014/main" id="{0CED24FF-6517-4BD8-9B13-110DB2DE8D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88"/>
          <a:stretch/>
        </p:blipFill>
        <p:spPr bwMode="auto">
          <a:xfrm>
            <a:off x="2029384" y="2724460"/>
            <a:ext cx="9044269" cy="413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35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Jerusalem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Oral rather than written tradition (problem for history?)</a:t>
            </a:r>
          </a:p>
          <a:p>
            <a:pPr marL="0" indent="0">
              <a:buNone/>
            </a:pPr>
            <a:endParaRPr lang="en-US" dirty="0"/>
          </a:p>
          <a:p>
            <a:endParaRPr lang="en-US" dirty="0"/>
          </a:p>
          <a:p>
            <a:pPr marL="0" indent="0">
              <a:buNone/>
            </a:pPr>
            <a:endParaRPr lang="en-US" dirty="0"/>
          </a:p>
        </p:txBody>
      </p:sp>
      <p:pic>
        <p:nvPicPr>
          <p:cNvPr id="7170" name="Picture 2" descr="Related image">
            <a:extLst>
              <a:ext uri="{FF2B5EF4-FFF2-40B4-BE49-F238E27FC236}">
                <a16:creationId xmlns:a16="http://schemas.microsoft.com/office/drawing/2014/main" id="{B6D10048-4382-40B9-9C2C-0935C5637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1" y="0"/>
            <a:ext cx="112888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15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Succession to Muhammad</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7172960" cy="5335047"/>
          </a:xfrm>
        </p:spPr>
        <p:txBody>
          <a:bodyPr>
            <a:normAutofit/>
          </a:bodyPr>
          <a:lstStyle/>
          <a:p>
            <a:r>
              <a:rPr lang="en-US" sz="2400" dirty="0"/>
              <a:t>Muhammad was final prophet, but community still needed a political leader</a:t>
            </a:r>
          </a:p>
          <a:p>
            <a:r>
              <a:rPr lang="en-US" sz="2400" dirty="0"/>
              <a:t>Abu Bakr (1</a:t>
            </a:r>
            <a:r>
              <a:rPr lang="en-US" sz="2400" baseline="30000" dirty="0"/>
              <a:t>st</a:t>
            </a:r>
            <a:r>
              <a:rPr lang="en-US" sz="2400" dirty="0"/>
              <a:t> caliph) (father in law and friend)</a:t>
            </a:r>
          </a:p>
          <a:p>
            <a:r>
              <a:rPr lang="en-US" sz="2400" dirty="0"/>
              <a:t>Caliph: religious successor to Islamic prophet Muhammad and the leader of the entire ummah </a:t>
            </a:r>
          </a:p>
          <a:p>
            <a:r>
              <a:rPr lang="en-US" sz="2400" dirty="0"/>
              <a:t>Dynastic hereditary rule </a:t>
            </a:r>
          </a:p>
          <a:p>
            <a:r>
              <a:rPr lang="en-US" sz="2400" dirty="0"/>
              <a:t>Abu Bakr stabilized community after Muhammad’s death, began process of recording Quran in writing, and led successful military campaigns against Byzantine and Sassanid Empires </a:t>
            </a:r>
          </a:p>
          <a:p>
            <a:r>
              <a:rPr lang="en-US" sz="2400" dirty="0"/>
              <a:t>Tradition of conquest and assassination?</a:t>
            </a:r>
          </a:p>
          <a:p>
            <a:endParaRPr lang="en-US" dirty="0"/>
          </a:p>
          <a:p>
            <a:pPr marL="0" indent="0">
              <a:buNone/>
            </a:pPr>
            <a:endParaRPr lang="en-US" dirty="0"/>
          </a:p>
        </p:txBody>
      </p:sp>
      <p:pic>
        <p:nvPicPr>
          <p:cNvPr id="18434" name="Picture 2" descr="Image result for Abu Bakr">
            <a:extLst>
              <a:ext uri="{FF2B5EF4-FFF2-40B4-BE49-F238E27FC236}">
                <a16:creationId xmlns:a16="http://schemas.microsoft.com/office/drawing/2014/main" id="{38146376-CD26-4FE5-A8DD-D293BB12C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5315" y="1498862"/>
            <a:ext cx="2606194" cy="33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1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92376-7101-4F0B-9F3F-3381EDE00E17}"/>
              </a:ext>
            </a:extLst>
          </p:cNvPr>
          <p:cNvSpPr>
            <a:spLocks noGrp="1"/>
          </p:cNvSpPr>
          <p:nvPr>
            <p:ph type="title"/>
          </p:nvPr>
        </p:nvSpPr>
        <p:spPr/>
        <p:txBody>
          <a:bodyPr>
            <a:normAutofit/>
          </a:bodyPr>
          <a:lstStyle/>
          <a:p>
            <a:r>
              <a:rPr lang="en-US" sz="5400" dirty="0"/>
              <a:t>Islam?</a:t>
            </a:r>
          </a:p>
        </p:txBody>
      </p:sp>
      <p:sp>
        <p:nvSpPr>
          <p:cNvPr id="3" name="Content Placeholder 2">
            <a:extLst>
              <a:ext uri="{FF2B5EF4-FFF2-40B4-BE49-F238E27FC236}">
                <a16:creationId xmlns:a16="http://schemas.microsoft.com/office/drawing/2014/main" id="{FCF903B5-47D8-4650-937C-78BFFD43AC41}"/>
              </a:ext>
            </a:extLst>
          </p:cNvPr>
          <p:cNvSpPr>
            <a:spLocks noGrp="1"/>
          </p:cNvSpPr>
          <p:nvPr>
            <p:ph idx="1"/>
          </p:nvPr>
        </p:nvSpPr>
        <p:spPr/>
        <p:txBody>
          <a:bodyPr>
            <a:normAutofit/>
          </a:bodyPr>
          <a:lstStyle/>
          <a:p>
            <a:r>
              <a:rPr lang="en-US" sz="3200" dirty="0"/>
              <a:t> Why do you think we know so little about Islam?</a:t>
            </a:r>
          </a:p>
          <a:p>
            <a:pPr marL="0" indent="0">
              <a:buNone/>
            </a:pPr>
            <a:endParaRPr lang="en-US" dirty="0"/>
          </a:p>
          <a:p>
            <a:endParaRPr lang="en-US" dirty="0"/>
          </a:p>
        </p:txBody>
      </p:sp>
      <p:pic>
        <p:nvPicPr>
          <p:cNvPr id="2050" name="Picture 2" descr="Image result for islam question mark">
            <a:extLst>
              <a:ext uri="{FF2B5EF4-FFF2-40B4-BE49-F238E27FC236}">
                <a16:creationId xmlns:a16="http://schemas.microsoft.com/office/drawing/2014/main" id="{FF26B513-ACEB-4DC1-99DC-27D4B4315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991" y="2978012"/>
            <a:ext cx="8133522" cy="363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183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Sunnis vs. Shia (Shi’ites)</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5143500" cy="5284247"/>
          </a:xfrm>
        </p:spPr>
        <p:txBody>
          <a:bodyPr>
            <a:normAutofit fontScale="92500" lnSpcReduction="10000"/>
          </a:bodyPr>
          <a:lstStyle/>
          <a:p>
            <a:r>
              <a:rPr lang="en-US" sz="2400" dirty="0"/>
              <a:t>Sunni (75-90%) </a:t>
            </a:r>
            <a:r>
              <a:rPr lang="en-US" sz="2400" dirty="0">
                <a:sym typeface="Wingdings" panose="05000000000000000000" pitchFamily="2" charset="2"/>
              </a:rPr>
              <a:t> Abu Bakr  Muhammad not clearly designate a successor and Muslim community elected </a:t>
            </a:r>
          </a:p>
          <a:p>
            <a:r>
              <a:rPr lang="en-US" sz="2400" dirty="0">
                <a:sym typeface="Wingdings" panose="05000000000000000000" pitchFamily="2" charset="2"/>
              </a:rPr>
              <a:t>Shia (Shi’ites) (10-20%)  Ali (1</a:t>
            </a:r>
            <a:r>
              <a:rPr lang="en-US" sz="2400" baseline="30000" dirty="0">
                <a:sym typeface="Wingdings" panose="05000000000000000000" pitchFamily="2" charset="2"/>
              </a:rPr>
              <a:t>st</a:t>
            </a:r>
            <a:r>
              <a:rPr lang="en-US" sz="2400" dirty="0">
                <a:sym typeface="Wingdings" panose="05000000000000000000" pitchFamily="2" charset="2"/>
              </a:rPr>
              <a:t> cousin, son in law)  Muhammad choose Ali as successor at the event of Ghadir Khumm (from same clan)</a:t>
            </a:r>
          </a:p>
          <a:p>
            <a:r>
              <a:rPr lang="en-US" sz="2400" dirty="0">
                <a:sym typeface="Wingdings" panose="05000000000000000000" pitchFamily="2" charset="2"/>
              </a:rPr>
              <a:t>Results in First Muslim Civil War (661 CE)</a:t>
            </a:r>
          </a:p>
          <a:p>
            <a:r>
              <a:rPr lang="en-US" sz="2400" dirty="0">
                <a:sym typeface="Wingdings" panose="05000000000000000000" pitchFamily="2" charset="2"/>
              </a:rPr>
              <a:t>DISAGREEMENT OVER SUCCESSOR= 2 DENOMINATIONS </a:t>
            </a:r>
          </a:p>
          <a:p>
            <a:r>
              <a:rPr lang="en-US" sz="2400" dirty="0">
                <a:sym typeface="Wingdings" panose="05000000000000000000" pitchFamily="2" charset="2"/>
              </a:rPr>
              <a:t>Mu’awiya (kinsman of the assassinated Uthman) emerges as winner son forms Umayyad Caliphate </a:t>
            </a:r>
            <a:endParaRPr lang="en-US" sz="2400" dirty="0"/>
          </a:p>
          <a:p>
            <a:pPr marL="0" indent="0">
              <a:buNone/>
            </a:pPr>
            <a:endParaRPr lang="en-US" dirty="0"/>
          </a:p>
        </p:txBody>
      </p:sp>
      <p:pic>
        <p:nvPicPr>
          <p:cNvPr id="21506" name="Picture 2" descr="Image result for Sunnis vs. Shia">
            <a:extLst>
              <a:ext uri="{FF2B5EF4-FFF2-40B4-BE49-F238E27FC236}">
                <a16:creationId xmlns:a16="http://schemas.microsoft.com/office/drawing/2014/main" id="{798163C8-DF41-402D-9F02-E4D71BF49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253" y="1793308"/>
            <a:ext cx="4888005" cy="377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15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Sunnis vs. Shia (Shi’ites)</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Sunni (75-90%) </a:t>
            </a:r>
            <a:r>
              <a:rPr lang="en-US" dirty="0">
                <a:sym typeface="Wingdings" panose="05000000000000000000" pitchFamily="2" charset="2"/>
              </a:rPr>
              <a:t> Abu Bakr  Muhammad not clearly designate a successor and Muslim community elected </a:t>
            </a:r>
          </a:p>
          <a:p>
            <a:r>
              <a:rPr lang="en-US" dirty="0">
                <a:sym typeface="Wingdings" panose="05000000000000000000" pitchFamily="2" charset="2"/>
              </a:rPr>
              <a:t>Shia (Shi’ites) (10-20%)  Ali (1</a:t>
            </a:r>
            <a:r>
              <a:rPr lang="en-US" baseline="30000" dirty="0">
                <a:sym typeface="Wingdings" panose="05000000000000000000" pitchFamily="2" charset="2"/>
              </a:rPr>
              <a:t>st</a:t>
            </a:r>
            <a:r>
              <a:rPr lang="en-US" dirty="0">
                <a:sym typeface="Wingdings" panose="05000000000000000000" pitchFamily="2" charset="2"/>
              </a:rPr>
              <a:t> cousin, son in law)  Muhammad choose Ali as successor at the event of Ghadir Khumm (from same clan)</a:t>
            </a:r>
          </a:p>
          <a:p>
            <a:r>
              <a:rPr lang="en-US" dirty="0">
                <a:sym typeface="Wingdings" panose="05000000000000000000" pitchFamily="2" charset="2"/>
              </a:rPr>
              <a:t>Results in First Muslim Civil War (661 CE)</a:t>
            </a:r>
          </a:p>
          <a:p>
            <a:r>
              <a:rPr lang="en-US" dirty="0">
                <a:sym typeface="Wingdings" panose="05000000000000000000" pitchFamily="2" charset="2"/>
              </a:rPr>
              <a:t>DISAGREEMENT OVER SUCCESSOR= 2 DENOMINATIONS </a:t>
            </a:r>
          </a:p>
          <a:p>
            <a:r>
              <a:rPr lang="en-US" dirty="0">
                <a:sym typeface="Wingdings" panose="05000000000000000000" pitchFamily="2" charset="2"/>
              </a:rPr>
              <a:t>Mu’awiya (kinsman of the assassinated Uthman) emerges as winner son forms Umayyad Caliphate </a:t>
            </a:r>
            <a:endParaRPr lang="en-US" dirty="0"/>
          </a:p>
          <a:p>
            <a:pPr marL="0" indent="0">
              <a:buNone/>
            </a:pPr>
            <a:endParaRPr lang="en-US" dirty="0"/>
          </a:p>
        </p:txBody>
      </p:sp>
      <p:pic>
        <p:nvPicPr>
          <p:cNvPr id="20482" name="Picture 2" descr="Image result for Sunnis vs. Shia">
            <a:extLst>
              <a:ext uri="{FF2B5EF4-FFF2-40B4-BE49-F238E27FC236}">
                <a16:creationId xmlns:a16="http://schemas.microsoft.com/office/drawing/2014/main" id="{28BDE4F4-E215-4DBC-BEB8-045F2E71B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10136841" cy="679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48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820271" y="61668"/>
            <a:ext cx="9601200" cy="813062"/>
          </a:xfrm>
        </p:spPr>
        <p:txBody>
          <a:bodyPr/>
          <a:lstStyle/>
          <a:p>
            <a:r>
              <a:rPr lang="en-US" dirty="0"/>
              <a:t>Caliphates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773206" y="654123"/>
            <a:ext cx="9601200" cy="4547647"/>
          </a:xfrm>
        </p:spPr>
        <p:txBody>
          <a:bodyPr>
            <a:normAutofit/>
          </a:bodyPr>
          <a:lstStyle/>
          <a:p>
            <a:r>
              <a:rPr lang="en-US" dirty="0"/>
              <a:t>Islamic multi-ethnic trans-national empires</a:t>
            </a:r>
          </a:p>
          <a:p>
            <a:r>
              <a:rPr lang="en-US" dirty="0"/>
              <a:t>1</a:t>
            </a:r>
            <a:r>
              <a:rPr lang="en-US" baseline="30000" dirty="0"/>
              <a:t>st </a:t>
            </a:r>
            <a:r>
              <a:rPr lang="en-US" dirty="0"/>
              <a:t> Rashidun (632-661 CE)</a:t>
            </a:r>
          </a:p>
          <a:p>
            <a:r>
              <a:rPr lang="en-US" dirty="0"/>
              <a:t>2</a:t>
            </a:r>
            <a:r>
              <a:rPr lang="en-US" baseline="30000" dirty="0"/>
              <a:t>nd </a:t>
            </a:r>
            <a:r>
              <a:rPr lang="en-US" dirty="0"/>
              <a:t> Umayyad </a:t>
            </a:r>
            <a:r>
              <a:rPr lang="en-US" dirty="0">
                <a:sym typeface="Wingdings" panose="05000000000000000000" pitchFamily="2" charset="2"/>
              </a:rPr>
              <a:t></a:t>
            </a:r>
            <a:r>
              <a:rPr lang="en-US" dirty="0"/>
              <a:t> Damascus (Syria) (661-750 CE)</a:t>
            </a:r>
          </a:p>
          <a:p>
            <a:r>
              <a:rPr lang="en-US" dirty="0"/>
              <a:t>3</a:t>
            </a:r>
            <a:r>
              <a:rPr lang="en-US" baseline="30000" dirty="0"/>
              <a:t>rd</a:t>
            </a:r>
            <a:r>
              <a:rPr lang="en-US" dirty="0"/>
              <a:t> Abbasid </a:t>
            </a:r>
            <a:r>
              <a:rPr lang="en-US" dirty="0">
                <a:sym typeface="Wingdings" panose="05000000000000000000" pitchFamily="2" charset="2"/>
              </a:rPr>
              <a:t></a:t>
            </a:r>
            <a:r>
              <a:rPr lang="en-US" dirty="0"/>
              <a:t> Baghdad (Iraq) (Golden Age of Islam)</a:t>
            </a:r>
            <a:r>
              <a:rPr lang="en-US" dirty="0">
                <a:sym typeface="Wingdings" panose="05000000000000000000" pitchFamily="2" charset="2"/>
              </a:rPr>
              <a:t></a:t>
            </a:r>
            <a:r>
              <a:rPr lang="en-US" dirty="0"/>
              <a:t> Mongols </a:t>
            </a:r>
            <a:r>
              <a:rPr lang="en-US" dirty="0">
                <a:sym typeface="Segoe UI Emoji" panose="020B0502040204020203" pitchFamily="34" charset="0"/>
              </a:rPr>
              <a:t>☹</a:t>
            </a:r>
            <a:r>
              <a:rPr lang="en-US" dirty="0"/>
              <a:t> (750-1258 CE)</a:t>
            </a:r>
          </a:p>
          <a:p>
            <a:r>
              <a:rPr lang="en-US" dirty="0"/>
              <a:t>4</a:t>
            </a:r>
            <a:r>
              <a:rPr lang="en-US" baseline="30000" dirty="0"/>
              <a:t>th</a:t>
            </a:r>
            <a:r>
              <a:rPr lang="en-US" dirty="0"/>
              <a:t> Ottoman</a:t>
            </a:r>
          </a:p>
          <a:p>
            <a:pPr marL="0" indent="0">
              <a:buNone/>
            </a:pPr>
            <a:endParaRPr lang="en-US" dirty="0"/>
          </a:p>
        </p:txBody>
      </p:sp>
      <p:pic>
        <p:nvPicPr>
          <p:cNvPr id="34818" name="Picture 2" descr="Image result for Caliphates">
            <a:extLst>
              <a:ext uri="{FF2B5EF4-FFF2-40B4-BE49-F238E27FC236}">
                <a16:creationId xmlns:a16="http://schemas.microsoft.com/office/drawing/2014/main" id="{C9DAFE43-688A-4442-8B09-107FA2765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509" y="2808368"/>
            <a:ext cx="10935820" cy="398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112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Islam Expands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5259951"/>
          </a:xfrm>
        </p:spPr>
        <p:txBody>
          <a:bodyPr>
            <a:normAutofit fontScale="92500" lnSpcReduction="20000"/>
          </a:bodyPr>
          <a:lstStyle/>
          <a:p>
            <a:r>
              <a:rPr lang="en-US" sz="3000" dirty="0"/>
              <a:t>Early Islamic empires really good at winning wars (Sassanid too weak anyway)</a:t>
            </a:r>
          </a:p>
          <a:p>
            <a:r>
              <a:rPr lang="en-US" sz="3000" dirty="0"/>
              <a:t>Arab conquests outside of Arabia began under the second caliph (Umar 634-644)) = Egypt, Syria, Tunisia, and Spain</a:t>
            </a:r>
          </a:p>
          <a:p>
            <a:r>
              <a:rPr lang="en-US" sz="3000" dirty="0"/>
              <a:t>Quran states religion should not be an act of compulsion</a:t>
            </a:r>
          </a:p>
          <a:p>
            <a:r>
              <a:rPr lang="en-US" sz="3000" dirty="0"/>
              <a:t>Many people embraced Islam without any military campaigns </a:t>
            </a:r>
          </a:p>
          <a:p>
            <a:r>
              <a:rPr lang="en-US" sz="3000" dirty="0"/>
              <a:t>Stunning military successes convinced people/lower taxes to converts</a:t>
            </a:r>
          </a:p>
          <a:p>
            <a:r>
              <a:rPr lang="en-US" sz="3000" dirty="0"/>
              <a:t>Converting to Islam equaled prestige and access (commercial connection)</a:t>
            </a:r>
          </a:p>
          <a:p>
            <a:r>
              <a:rPr lang="en-US" sz="3000" dirty="0"/>
              <a:t>Jizya (non-Muslim tax)</a:t>
            </a:r>
          </a:p>
          <a:p>
            <a:endParaRPr lang="en-US" dirty="0"/>
          </a:p>
        </p:txBody>
      </p:sp>
    </p:spTree>
    <p:extLst>
      <p:ext uri="{BB962C8B-B14F-4D97-AF65-F5344CB8AC3E}">
        <p14:creationId xmlns:p14="http://schemas.microsoft.com/office/powerpoint/2010/main" val="3790428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F24BA0-9C16-4B09-892E-8B1E1FCE96A0}"/>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id="{109D7DA0-9227-4782-8A0F-F9520262DC65}"/>
              </a:ext>
            </a:extLst>
          </p:cNvPr>
          <p:cNvSpPr>
            <a:spLocks noGrp="1"/>
          </p:cNvSpPr>
          <p:nvPr>
            <p:ph type="title"/>
          </p:nvPr>
        </p:nvSpPr>
        <p:spPr/>
        <p:txBody>
          <a:bodyPr/>
          <a:lstStyle/>
          <a:p>
            <a:endParaRPr lang="en-US"/>
          </a:p>
        </p:txBody>
      </p:sp>
      <p:pic>
        <p:nvPicPr>
          <p:cNvPr id="39938" name="Picture 2" descr="Related image">
            <a:extLst>
              <a:ext uri="{FF2B5EF4-FFF2-40B4-BE49-F238E27FC236}">
                <a16:creationId xmlns:a16="http://schemas.microsoft.com/office/drawing/2014/main" id="{8FC7FE25-C9D5-41C7-99E9-2C5215DEF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392" y="-1"/>
            <a:ext cx="11168343" cy="683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207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958-544D-BFA7-B2C8-7A010E7739EE}"/>
              </a:ext>
            </a:extLst>
          </p:cNvPr>
          <p:cNvSpPr>
            <a:spLocks noGrp="1"/>
          </p:cNvSpPr>
          <p:nvPr>
            <p:ph type="title"/>
          </p:nvPr>
        </p:nvSpPr>
        <p:spPr>
          <a:xfrm>
            <a:off x="805071" y="143400"/>
            <a:ext cx="9601200" cy="872836"/>
          </a:xfrm>
        </p:spPr>
        <p:txBody>
          <a:bodyPr>
            <a:normAutofit fontScale="90000"/>
          </a:bodyPr>
          <a:lstStyle/>
          <a:p>
            <a:r>
              <a:rPr lang="en-US" dirty="0"/>
              <a:t>Al-Andalus/ Caliphate of </a:t>
            </a:r>
            <a:r>
              <a:rPr lang="en-US" b="0" i="0" dirty="0">
                <a:solidFill>
                  <a:srgbClr val="000000"/>
                </a:solidFill>
                <a:effectLst/>
              </a:rPr>
              <a:t>Córdoba</a:t>
            </a:r>
            <a:br>
              <a:rPr lang="en-US" b="0" i="0" dirty="0">
                <a:solidFill>
                  <a:srgbClr val="000000"/>
                </a:solidFill>
                <a:effectLst/>
                <a:latin typeface="Linux Libertine"/>
              </a:rPr>
            </a:br>
            <a:endParaRPr lang="en-US" dirty="0"/>
          </a:p>
        </p:txBody>
      </p:sp>
      <p:sp>
        <p:nvSpPr>
          <p:cNvPr id="3" name="Content Placeholder 2">
            <a:extLst>
              <a:ext uri="{FF2B5EF4-FFF2-40B4-BE49-F238E27FC236}">
                <a16:creationId xmlns:a16="http://schemas.microsoft.com/office/drawing/2014/main" id="{8C3023E1-51A2-515E-6AEE-F15A3C1E7B85}"/>
              </a:ext>
            </a:extLst>
          </p:cNvPr>
          <p:cNvSpPr>
            <a:spLocks noGrp="1"/>
          </p:cNvSpPr>
          <p:nvPr>
            <p:ph idx="1"/>
          </p:nvPr>
        </p:nvSpPr>
        <p:spPr>
          <a:xfrm>
            <a:off x="805071" y="934278"/>
            <a:ext cx="7185990" cy="5923722"/>
          </a:xfrm>
        </p:spPr>
        <p:txBody>
          <a:bodyPr>
            <a:normAutofit fontScale="92500"/>
          </a:bodyPr>
          <a:lstStyle/>
          <a:p>
            <a:r>
              <a:rPr lang="en-US" sz="2400" dirty="0"/>
              <a:t>Muslim-ruled area in the Iberian Peninsula (now Spain and Portugal)</a:t>
            </a:r>
            <a:r>
              <a:rPr lang="en-US" sz="2400" b="0" i="0" dirty="0">
                <a:solidFill>
                  <a:srgbClr val="202122"/>
                </a:solidFill>
                <a:effectLst/>
                <a:latin typeface="Arial" panose="020B0604020202020204" pitchFamily="34" charset="0"/>
              </a:rPr>
              <a:t> between 711 until 1492 with the Christian Reconquista.</a:t>
            </a:r>
          </a:p>
          <a:p>
            <a:r>
              <a:rPr lang="en-US" sz="2400" b="0" i="0" dirty="0">
                <a:solidFill>
                  <a:srgbClr val="202122"/>
                </a:solidFill>
                <a:effectLst/>
                <a:latin typeface="Arial" panose="020B0604020202020204" pitchFamily="34" charset="0"/>
              </a:rPr>
              <a:t>Was a major center of learning (advancements in trigonometry, astronomy, surgery, and pharmacology) </a:t>
            </a:r>
          </a:p>
          <a:p>
            <a:r>
              <a:rPr lang="en-US" sz="2400" b="0" i="0" dirty="0">
                <a:solidFill>
                  <a:srgbClr val="202122"/>
                </a:solidFill>
                <a:effectLst/>
                <a:latin typeface="Arial" panose="020B0604020202020204" pitchFamily="34" charset="0"/>
              </a:rPr>
              <a:t>Muslims and non-Muslims often came from abroad to study at the libraries and universities </a:t>
            </a:r>
          </a:p>
          <a:p>
            <a:r>
              <a:rPr lang="en-US" sz="2400" b="0" i="0" dirty="0">
                <a:solidFill>
                  <a:srgbClr val="202122"/>
                </a:solidFill>
                <a:effectLst/>
                <a:latin typeface="Arial" panose="020B0604020202020204" pitchFamily="34" charset="0"/>
              </a:rPr>
              <a:t>The city of Córdoba, the second largest in Europe, became one of the leading cultural and economic centers= conduit for cultural and scientific exchange between Islamic and Christian world</a:t>
            </a:r>
          </a:p>
          <a:p>
            <a:r>
              <a:rPr lang="en-US" sz="2400" b="0" i="0" dirty="0">
                <a:solidFill>
                  <a:srgbClr val="202122"/>
                </a:solidFill>
                <a:effectLst/>
                <a:latin typeface="Arial" panose="020B0604020202020204" pitchFamily="34" charset="0"/>
              </a:rPr>
              <a:t>Tolerant of other faiths: Christians and Jews were subject to a special tax called jizya, but were provided autonomy and equal protection. Peaceful coexistence led to their economic and social expansion. </a:t>
            </a:r>
            <a:endParaRPr lang="en-US" sz="2400" dirty="0"/>
          </a:p>
        </p:txBody>
      </p:sp>
      <p:pic>
        <p:nvPicPr>
          <p:cNvPr id="6" name="Picture 5" descr="A screenshot of a computer&#10;&#10;Description automatically generated">
            <a:extLst>
              <a:ext uri="{FF2B5EF4-FFF2-40B4-BE49-F238E27FC236}">
                <a16:creationId xmlns:a16="http://schemas.microsoft.com/office/drawing/2014/main" id="{9F39194F-CA87-ACBE-9223-CDF15DEC2D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65" t="37336" r="51404" b="9693"/>
          <a:stretch/>
        </p:blipFill>
        <p:spPr bwMode="auto">
          <a:xfrm>
            <a:off x="7991061" y="717646"/>
            <a:ext cx="3995866" cy="3752883"/>
          </a:xfrm>
          <a:prstGeom prst="rect">
            <a:avLst/>
          </a:prstGeom>
          <a:ln>
            <a:noFill/>
          </a:ln>
          <a:extLst>
            <a:ext uri="{53640926-AAD7-44D8-BBD7-CCE9431645EC}">
              <a14:shadowObscured xmlns:a14="http://schemas.microsoft.com/office/drawing/2010/main"/>
            </a:ext>
          </a:extLst>
        </p:spPr>
      </p:pic>
      <p:pic>
        <p:nvPicPr>
          <p:cNvPr id="7" name="Picture 6" descr="A screenshot of a computer&#10;&#10;Description automatically generated">
            <a:extLst>
              <a:ext uri="{FF2B5EF4-FFF2-40B4-BE49-F238E27FC236}">
                <a16:creationId xmlns:a16="http://schemas.microsoft.com/office/drawing/2014/main" id="{AE595FD1-8650-94FD-3AC0-C742C1A208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1" t="9985" r="30403" b="16642"/>
          <a:stretch/>
        </p:blipFill>
        <p:spPr bwMode="auto">
          <a:xfrm>
            <a:off x="8868633" y="4470529"/>
            <a:ext cx="2240721" cy="22809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2072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295400" y="318052"/>
            <a:ext cx="9601200" cy="813062"/>
          </a:xfrm>
        </p:spPr>
        <p:txBody>
          <a:bodyPr/>
          <a:lstStyle/>
          <a:p>
            <a:r>
              <a:rPr lang="en-US" dirty="0"/>
              <a:t>Abbasid Caliphate</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006849" y="1131115"/>
            <a:ext cx="5514975" cy="5726886"/>
          </a:xfrm>
        </p:spPr>
        <p:txBody>
          <a:bodyPr>
            <a:normAutofit fontScale="92500" lnSpcReduction="10000"/>
          </a:bodyPr>
          <a:lstStyle/>
          <a:p>
            <a:r>
              <a:rPr lang="en-US" sz="2400" dirty="0"/>
              <a:t>Abbasid Caliphate became one of the most powerful and innovative empires of its time</a:t>
            </a:r>
          </a:p>
          <a:p>
            <a:r>
              <a:rPr lang="en-US" sz="2400" dirty="0"/>
              <a:t>City of Baghdad and the “Golden Age of Learning”: explosion of trade, better print-making process and center of science/culture/philosophy</a:t>
            </a:r>
          </a:p>
          <a:p>
            <a:r>
              <a:rPr lang="en-US" sz="2400" dirty="0"/>
              <a:t>Persian bureaucrats- Persians were able to convert to Islam while maintaining their distinctive Persian culture and language</a:t>
            </a:r>
          </a:p>
          <a:p>
            <a:r>
              <a:rPr lang="en-US" sz="2400" dirty="0"/>
              <a:t>Decline:</a:t>
            </a:r>
            <a:r>
              <a:rPr lang="en-US" sz="2400" dirty="0">
                <a:effectLst/>
                <a:latin typeface="Calibri" panose="020F0502020204030204" pitchFamily="34" charset="0"/>
                <a:ea typeface="Calibri" panose="020F0502020204030204" pitchFamily="34" charset="0"/>
                <a:cs typeface="Times New Roman" panose="02020603050405020304" pitchFamily="18" charset="0"/>
              </a:rPr>
              <a:t> new Islamic political entities emerged, most of which were dominated by Turkic peoples (Mamluks and Seljuk Turks)</a:t>
            </a:r>
          </a:p>
          <a:p>
            <a:r>
              <a:rPr lang="en-US" sz="2400" dirty="0">
                <a:latin typeface="Calibri" panose="020F0502020204030204" pitchFamily="34" charset="0"/>
                <a:ea typeface="Calibri" panose="020F0502020204030204" pitchFamily="34" charset="0"/>
                <a:cs typeface="Times New Roman" panose="02020603050405020304" pitchFamily="18" charset="0"/>
              </a:rPr>
              <a:t>Fell in 1258 when Mongols destroyed Baghdad and executed the caliph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0" indent="0">
              <a:buNone/>
            </a:pPr>
            <a:endParaRPr lang="en-US" dirty="0"/>
          </a:p>
        </p:txBody>
      </p:sp>
      <p:pic>
        <p:nvPicPr>
          <p:cNvPr id="41986" name="Picture 2" descr="Image result for islamic gold age">
            <a:extLst>
              <a:ext uri="{FF2B5EF4-FFF2-40B4-BE49-F238E27FC236}">
                <a16:creationId xmlns:a16="http://schemas.microsoft.com/office/drawing/2014/main" id="{CD80BC3F-8EC1-4DD4-9883-7DEC48FF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790" y="1639981"/>
            <a:ext cx="5514975"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017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F24BA0-9C16-4B09-892E-8B1E1FCE96A0}"/>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id="{109D7DA0-9227-4782-8A0F-F9520262DC65}"/>
              </a:ext>
            </a:extLst>
          </p:cNvPr>
          <p:cNvSpPr>
            <a:spLocks noGrp="1"/>
          </p:cNvSpPr>
          <p:nvPr>
            <p:ph type="title"/>
          </p:nvPr>
        </p:nvSpPr>
        <p:spPr/>
        <p:txBody>
          <a:bodyPr/>
          <a:lstStyle/>
          <a:p>
            <a:endParaRPr lang="en-US"/>
          </a:p>
        </p:txBody>
      </p:sp>
      <p:sp>
        <p:nvSpPr>
          <p:cNvPr id="4" name="AutoShape 8" descr="Image result for Abbasid Caliphate baghdad">
            <a:extLst>
              <a:ext uri="{FF2B5EF4-FFF2-40B4-BE49-F238E27FC236}">
                <a16:creationId xmlns:a16="http://schemas.microsoft.com/office/drawing/2014/main" id="{47C38FD2-CEB4-4363-8BE4-6FAB7D2FEFB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D67F420-CEDD-48B2-86C0-27368BAC85DF}"/>
              </a:ext>
            </a:extLst>
          </p:cNvPr>
          <p:cNvPicPr>
            <a:picLocks noChangeAspect="1"/>
          </p:cNvPicPr>
          <p:nvPr/>
        </p:nvPicPr>
        <p:blipFill rotWithShape="1">
          <a:blip r:embed="rId2"/>
          <a:srcRect l="15251" t="41470" r="50828" b="29902"/>
          <a:stretch/>
        </p:blipFill>
        <p:spPr>
          <a:xfrm>
            <a:off x="1048871" y="254144"/>
            <a:ext cx="10744200" cy="6044912"/>
          </a:xfrm>
          <a:prstGeom prst="rect">
            <a:avLst/>
          </a:prstGeom>
        </p:spPr>
      </p:pic>
    </p:spTree>
    <p:extLst>
      <p:ext uri="{BB962C8B-B14F-4D97-AF65-F5344CB8AC3E}">
        <p14:creationId xmlns:p14="http://schemas.microsoft.com/office/powerpoint/2010/main" val="4141001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F24BA0-9C16-4B09-892E-8B1E1FCE96A0}"/>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id="{109D7DA0-9227-4782-8A0F-F9520262DC65}"/>
              </a:ext>
            </a:extLst>
          </p:cNvPr>
          <p:cNvSpPr>
            <a:spLocks noGrp="1"/>
          </p:cNvSpPr>
          <p:nvPr>
            <p:ph type="title"/>
          </p:nvPr>
        </p:nvSpPr>
        <p:spPr/>
        <p:txBody>
          <a:bodyPr/>
          <a:lstStyle/>
          <a:p>
            <a:endParaRPr lang="en-US"/>
          </a:p>
        </p:txBody>
      </p:sp>
      <p:pic>
        <p:nvPicPr>
          <p:cNvPr id="38914" name="Picture 2" descr="Related image">
            <a:extLst>
              <a:ext uri="{FF2B5EF4-FFF2-40B4-BE49-F238E27FC236}">
                <a16:creationId xmlns:a16="http://schemas.microsoft.com/office/drawing/2014/main" id="{05E54961-FBDD-4F8A-BF2C-8D99B1944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170" y="368954"/>
            <a:ext cx="5700094" cy="571584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Image result for islam gold age">
            <a:extLst>
              <a:ext uri="{FF2B5EF4-FFF2-40B4-BE49-F238E27FC236}">
                <a16:creationId xmlns:a16="http://schemas.microsoft.com/office/drawing/2014/main" id="{00B87138-F1E0-44AC-8217-89F7A37AB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847" y="407054"/>
            <a:ext cx="5041102" cy="3351399"/>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Image result for islam gold age">
            <a:extLst>
              <a:ext uri="{FF2B5EF4-FFF2-40B4-BE49-F238E27FC236}">
                <a16:creationId xmlns:a16="http://schemas.microsoft.com/office/drawing/2014/main" id="{A008EC0C-3CBA-4278-B253-DED402473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056" y="3819355"/>
            <a:ext cx="3073774" cy="303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1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4E94-CC90-48E0-A80C-B0B6BFD04DEE}"/>
              </a:ext>
            </a:extLst>
          </p:cNvPr>
          <p:cNvSpPr>
            <a:spLocks noGrp="1"/>
          </p:cNvSpPr>
          <p:nvPr>
            <p:ph type="title"/>
          </p:nvPr>
        </p:nvSpPr>
        <p:spPr/>
        <p:txBody>
          <a:bodyPr>
            <a:normAutofit/>
          </a:bodyPr>
          <a:lstStyle/>
          <a:p>
            <a:r>
              <a:rPr lang="en-US" b="1" dirty="0">
                <a:solidFill>
                  <a:srgbClr val="000000"/>
                </a:solidFill>
                <a:effectLst/>
                <a:latin typeface="Arial" panose="020B0604020202020204" pitchFamily="34" charset="0"/>
                <a:ea typeface="Calibri" panose="020F0502020204030204" pitchFamily="34" charset="0"/>
              </a:rPr>
              <a:t>Nasir al-Din al-</a:t>
            </a:r>
            <a:r>
              <a:rPr lang="en-US" b="1" dirty="0" err="1">
                <a:solidFill>
                  <a:srgbClr val="000000"/>
                </a:solidFill>
                <a:effectLst/>
                <a:latin typeface="Arial" panose="020B0604020202020204" pitchFamily="34" charset="0"/>
                <a:ea typeface="Calibri" panose="020F0502020204030204" pitchFamily="34" charset="0"/>
              </a:rPr>
              <a:t>Tusi</a:t>
            </a:r>
            <a:endParaRPr lang="en-US" sz="8800" b="1" dirty="0"/>
          </a:p>
        </p:txBody>
      </p:sp>
      <p:pic>
        <p:nvPicPr>
          <p:cNvPr id="6" name="Picture 5">
            <a:extLst>
              <a:ext uri="{FF2B5EF4-FFF2-40B4-BE49-F238E27FC236}">
                <a16:creationId xmlns:a16="http://schemas.microsoft.com/office/drawing/2014/main" id="{58188DBA-041E-4FB3-9958-4FF84AA9333D}"/>
              </a:ext>
            </a:extLst>
          </p:cNvPr>
          <p:cNvPicPr>
            <a:picLocks noChangeAspect="1"/>
          </p:cNvPicPr>
          <p:nvPr/>
        </p:nvPicPr>
        <p:blipFill rotWithShape="1">
          <a:blip r:embed="rId2"/>
          <a:srcRect l="20250" t="28000" r="60893" b="23238"/>
          <a:stretch/>
        </p:blipFill>
        <p:spPr>
          <a:xfrm>
            <a:off x="4885509" y="1312819"/>
            <a:ext cx="3749040" cy="5453148"/>
          </a:xfrm>
          <a:prstGeom prst="rect">
            <a:avLst/>
          </a:prstGeom>
        </p:spPr>
      </p:pic>
    </p:spTree>
    <p:extLst>
      <p:ext uri="{BB962C8B-B14F-4D97-AF65-F5344CB8AC3E}">
        <p14:creationId xmlns:p14="http://schemas.microsoft.com/office/powerpoint/2010/main" val="208499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EA9C2-0641-4B60-BADF-6E27ABB6A350}"/>
              </a:ext>
            </a:extLst>
          </p:cNvPr>
          <p:cNvSpPr>
            <a:spLocks noGrp="1"/>
          </p:cNvSpPr>
          <p:nvPr>
            <p:ph type="title"/>
          </p:nvPr>
        </p:nvSpPr>
        <p:spPr>
          <a:xfrm>
            <a:off x="1371600" y="195263"/>
            <a:ext cx="9601200" cy="1485900"/>
          </a:xfrm>
        </p:spPr>
        <p:txBody>
          <a:bodyPr/>
          <a:lstStyle/>
          <a:p>
            <a:r>
              <a:rPr lang="en-US" dirty="0"/>
              <a:t>Significance</a:t>
            </a:r>
          </a:p>
        </p:txBody>
      </p:sp>
      <p:sp>
        <p:nvSpPr>
          <p:cNvPr id="3" name="Content Placeholder 2">
            <a:extLst>
              <a:ext uri="{FF2B5EF4-FFF2-40B4-BE49-F238E27FC236}">
                <a16:creationId xmlns:a16="http://schemas.microsoft.com/office/drawing/2014/main" id="{3B0B18FB-D351-43A1-A349-868BF95C67CA}"/>
              </a:ext>
            </a:extLst>
          </p:cNvPr>
          <p:cNvSpPr>
            <a:spLocks noGrp="1"/>
          </p:cNvSpPr>
          <p:nvPr>
            <p:ph idx="1"/>
          </p:nvPr>
        </p:nvSpPr>
        <p:spPr>
          <a:xfrm>
            <a:off x="1470991" y="793059"/>
            <a:ext cx="9601200" cy="4448175"/>
          </a:xfrm>
        </p:spPr>
        <p:txBody>
          <a:bodyPr/>
          <a:lstStyle/>
          <a:p>
            <a:r>
              <a:rPr lang="en-US" dirty="0"/>
              <a:t>In less than 200 years, Islam went from not existing to being the religious and political backbone for some of the world’s largest empires. </a:t>
            </a:r>
          </a:p>
          <a:p>
            <a:r>
              <a:rPr lang="en-US" dirty="0"/>
              <a:t>World’s 2</a:t>
            </a:r>
            <a:r>
              <a:rPr lang="en-US" baseline="30000" dirty="0"/>
              <a:t>nd</a:t>
            </a:r>
            <a:r>
              <a:rPr lang="en-US" dirty="0"/>
              <a:t> largest religion (1.8 billion followers= 24.1% of global population)</a:t>
            </a:r>
          </a:p>
          <a:p>
            <a:r>
              <a:rPr lang="en-US" dirty="0"/>
              <a:t>Muslims make up a majority of the population in 50 countries</a:t>
            </a:r>
          </a:p>
          <a:p>
            <a:r>
              <a:rPr lang="en-US" dirty="0"/>
              <a:t>It is the fastest-growing religion in the world </a:t>
            </a:r>
          </a:p>
        </p:txBody>
      </p:sp>
      <p:pic>
        <p:nvPicPr>
          <p:cNvPr id="3074" name="Picture 2" descr="Image result for islam growth">
            <a:extLst>
              <a:ext uri="{FF2B5EF4-FFF2-40B4-BE49-F238E27FC236}">
                <a16:creationId xmlns:a16="http://schemas.microsoft.com/office/drawing/2014/main" id="{4A66B7BB-32E3-4E21-9F55-A5F88C9EF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062" y="2773018"/>
            <a:ext cx="8825947" cy="400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79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4E94-CC90-48E0-A80C-B0B6BFD04DEE}"/>
              </a:ext>
            </a:extLst>
          </p:cNvPr>
          <p:cNvSpPr>
            <a:spLocks noGrp="1"/>
          </p:cNvSpPr>
          <p:nvPr>
            <p:ph type="title"/>
          </p:nvPr>
        </p:nvSpPr>
        <p:spPr/>
        <p:txBody>
          <a:bodyPr>
            <a:normAutofit/>
          </a:bodyPr>
          <a:lstStyle/>
          <a:p>
            <a:r>
              <a:rPr lang="en-US" b="1" dirty="0">
                <a:solidFill>
                  <a:srgbClr val="000000"/>
                </a:solidFill>
                <a:effectLst/>
                <a:latin typeface="Arial" panose="020B0604020202020204" pitchFamily="34" charset="0"/>
                <a:ea typeface="Calibri" panose="020F0502020204030204" pitchFamily="34" charset="0"/>
              </a:rPr>
              <a:t>House of Wisdom</a:t>
            </a:r>
            <a:endParaRPr lang="en-US" sz="8800" b="1" dirty="0"/>
          </a:p>
        </p:txBody>
      </p:sp>
      <p:pic>
        <p:nvPicPr>
          <p:cNvPr id="4" name="Picture 3">
            <a:extLst>
              <a:ext uri="{FF2B5EF4-FFF2-40B4-BE49-F238E27FC236}">
                <a16:creationId xmlns:a16="http://schemas.microsoft.com/office/drawing/2014/main" id="{DEFFE6C9-5F2C-43D7-AA67-17A1E2502619}"/>
              </a:ext>
            </a:extLst>
          </p:cNvPr>
          <p:cNvPicPr>
            <a:picLocks noChangeAspect="1"/>
          </p:cNvPicPr>
          <p:nvPr/>
        </p:nvPicPr>
        <p:blipFill rotWithShape="1">
          <a:blip r:embed="rId2"/>
          <a:srcRect l="29250" t="10000" r="31107" b="18095"/>
          <a:stretch/>
        </p:blipFill>
        <p:spPr>
          <a:xfrm>
            <a:off x="3555274" y="1324247"/>
            <a:ext cx="5081452" cy="5184455"/>
          </a:xfrm>
          <a:prstGeom prst="rect">
            <a:avLst/>
          </a:prstGeom>
        </p:spPr>
      </p:pic>
    </p:spTree>
    <p:extLst>
      <p:ext uri="{BB962C8B-B14F-4D97-AF65-F5344CB8AC3E}">
        <p14:creationId xmlns:p14="http://schemas.microsoft.com/office/powerpoint/2010/main" val="316883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479177" y="177538"/>
            <a:ext cx="9601200" cy="813062"/>
          </a:xfrm>
        </p:spPr>
        <p:txBody>
          <a:bodyPr/>
          <a:lstStyle/>
          <a:p>
            <a:r>
              <a:rPr lang="en-US" dirty="0"/>
              <a:t>Turkish Peoples (Turks) </a:t>
            </a:r>
          </a:p>
        </p:txBody>
      </p:sp>
      <p:pic>
        <p:nvPicPr>
          <p:cNvPr id="37890" name="Picture 2" descr="Image result for Turks taking over middle east">
            <a:extLst>
              <a:ext uri="{FF2B5EF4-FFF2-40B4-BE49-F238E27FC236}">
                <a16:creationId xmlns:a16="http://schemas.microsoft.com/office/drawing/2014/main" id="{9EE78E60-0FC5-4343-931E-E8F5E372C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599"/>
            <a:ext cx="10257183" cy="542292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1B3233D1-A228-4A13-B88D-FBC45D7ABD9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921387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Ulama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092331"/>
            <a:ext cx="4174435" cy="4753056"/>
          </a:xfrm>
        </p:spPr>
        <p:txBody>
          <a:bodyPr>
            <a:normAutofit/>
          </a:bodyPr>
          <a:lstStyle/>
          <a:p>
            <a:endParaRPr lang="en-US" dirty="0"/>
          </a:p>
          <a:p>
            <a:r>
              <a:rPr lang="en-US" sz="2400" dirty="0"/>
              <a:t>Yet drawing and redrawing political boundaries did not result in the rigid divisions of the Islamic world into kingdoms. Religious and cultural developments, particularly the rise in cities of a social group of religious scholars known as the ulama, worked against any permanent division of Islamic ummah. </a:t>
            </a:r>
          </a:p>
          <a:p>
            <a:pPr marL="0" indent="0">
              <a:buNone/>
            </a:pPr>
            <a:endParaRPr lang="en-US" dirty="0"/>
          </a:p>
        </p:txBody>
      </p:sp>
      <p:pic>
        <p:nvPicPr>
          <p:cNvPr id="35842" name="Picture 2" descr="Related image">
            <a:extLst>
              <a:ext uri="{FF2B5EF4-FFF2-40B4-BE49-F238E27FC236}">
                <a16:creationId xmlns:a16="http://schemas.microsoft.com/office/drawing/2014/main" id="{6A297B58-38D0-4B41-94BA-87B9A5C69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792" y="358482"/>
            <a:ext cx="5204572" cy="614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035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Shari’a and Hadith</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6192371" cy="5250864"/>
          </a:xfrm>
        </p:spPr>
        <p:txBody>
          <a:bodyPr>
            <a:normAutofit/>
          </a:bodyPr>
          <a:lstStyle/>
          <a:p>
            <a:r>
              <a:rPr lang="en-US" dirty="0"/>
              <a:t>Shari’a: the law of Islam</a:t>
            </a:r>
          </a:p>
          <a:p>
            <a:r>
              <a:rPr lang="en-US" dirty="0"/>
              <a:t>Islam slowly developed laws to govern social and religious life (Islam had no legal system in the time of Muhammad, just follow his example but became too hard for non-Arab converts who little familiarity with the religion)</a:t>
            </a:r>
          </a:p>
          <a:p>
            <a:r>
              <a:rPr lang="en-US" dirty="0"/>
              <a:t>Hadith: refers to reports of statements or actions of Muhammad, or of his tacit approval or criticism of something said or done in his presence. Unlike the Qur'an, not all Muslim believe Hadith accounts (or at least not all Hadith accounts) are divine revelation. (some controversial)</a:t>
            </a:r>
          </a:p>
          <a:p>
            <a:r>
              <a:rPr lang="en-US" dirty="0"/>
              <a:t>As it gradually evolved, the Shari’a embodied a vision on an ummah in which all subscribed to the same moral values. Every Muslim ruler was expected to abide by and enforce religious law. </a:t>
            </a:r>
          </a:p>
          <a:p>
            <a:pPr marL="0" indent="0">
              <a:buNone/>
            </a:pPr>
            <a:endParaRPr lang="en-US" dirty="0"/>
          </a:p>
          <a:p>
            <a:endParaRPr lang="en-US" dirty="0"/>
          </a:p>
          <a:p>
            <a:pPr marL="0" indent="0">
              <a:buNone/>
            </a:pPr>
            <a:endParaRPr lang="en-US" dirty="0"/>
          </a:p>
        </p:txBody>
      </p:sp>
      <p:pic>
        <p:nvPicPr>
          <p:cNvPr id="36866" name="Picture 2" descr="Related image">
            <a:extLst>
              <a:ext uri="{FF2B5EF4-FFF2-40B4-BE49-F238E27FC236}">
                <a16:creationId xmlns:a16="http://schemas.microsoft.com/office/drawing/2014/main" id="{3686CF0D-E085-4D00-8F6A-4E76A6ECE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259" y="1624292"/>
            <a:ext cx="4460501" cy="446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625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Women in Islam</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pPr marL="0" indent="0">
              <a:buNone/>
            </a:pPr>
            <a:endParaRPr lang="en-US" dirty="0"/>
          </a:p>
          <a:p>
            <a:endParaRPr lang="en-US" dirty="0"/>
          </a:p>
          <a:p>
            <a:pPr marL="0" indent="0">
              <a:buNone/>
            </a:pPr>
            <a:endParaRPr lang="en-US" dirty="0"/>
          </a:p>
        </p:txBody>
      </p:sp>
      <p:pic>
        <p:nvPicPr>
          <p:cNvPr id="23556" name="Picture 4" descr="Image result for women islam">
            <a:extLst>
              <a:ext uri="{FF2B5EF4-FFF2-40B4-BE49-F238E27FC236}">
                <a16:creationId xmlns:a16="http://schemas.microsoft.com/office/drawing/2014/main" id="{2D437F5C-00C8-47A6-93B7-9E6D877C2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162" y="1498862"/>
            <a:ext cx="93345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72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295400" y="142710"/>
            <a:ext cx="9601200" cy="813062"/>
          </a:xfrm>
        </p:spPr>
        <p:txBody>
          <a:bodyPr/>
          <a:lstStyle/>
          <a:p>
            <a:r>
              <a:rPr lang="en-US" dirty="0"/>
              <a:t>Africa and Islam</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295400" y="628965"/>
            <a:ext cx="9601200" cy="4547647"/>
          </a:xfrm>
        </p:spPr>
        <p:txBody>
          <a:bodyPr/>
          <a:lstStyle/>
          <a:p>
            <a:r>
              <a:rPr lang="en-US" dirty="0"/>
              <a:t>Oral rather than written tradition (problem for history?)</a:t>
            </a:r>
          </a:p>
          <a:p>
            <a:pPr marL="0" indent="0">
              <a:buNone/>
            </a:pPr>
            <a:endParaRPr lang="en-US" dirty="0"/>
          </a:p>
          <a:p>
            <a:endParaRPr lang="en-US" dirty="0"/>
          </a:p>
          <a:p>
            <a:pPr marL="0" indent="0">
              <a:buNone/>
            </a:pPr>
            <a:endParaRPr lang="en-US" dirty="0"/>
          </a:p>
        </p:txBody>
      </p:sp>
      <p:pic>
        <p:nvPicPr>
          <p:cNvPr id="22530" name="Picture 2" descr="Image result for africa map with us inside">
            <a:extLst>
              <a:ext uri="{FF2B5EF4-FFF2-40B4-BE49-F238E27FC236}">
                <a16:creationId xmlns:a16="http://schemas.microsoft.com/office/drawing/2014/main" id="{103F9F4F-D0C3-42B8-BEE8-3776AFAE3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469" y="1076269"/>
            <a:ext cx="9380537" cy="561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78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Berbers (Tuareg peoples part of)</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Berbers are an ethnic group indigenous to North Africa, primarily inhabiting Algeria, northern Mali, Mauritania, Morocco, northern Niger, Tunisia, Libya and a part of western Egypt. </a:t>
            </a:r>
          </a:p>
          <a:p>
            <a:r>
              <a:rPr lang="en-US" dirty="0"/>
              <a:t>Berbers exchanged salt for gold with West Africa= early converts to Islam (commercial connection) </a:t>
            </a:r>
          </a:p>
          <a:p>
            <a:r>
              <a:rPr lang="en-US" dirty="0"/>
              <a:t>Converting to Islam equaled prestige and access </a:t>
            </a:r>
          </a:p>
          <a:p>
            <a:pPr marL="0" indent="0">
              <a:buNone/>
            </a:pPr>
            <a:endParaRPr lang="en-US" dirty="0"/>
          </a:p>
        </p:txBody>
      </p:sp>
      <p:pic>
        <p:nvPicPr>
          <p:cNvPr id="26626" name="Picture 2" descr="Image result for west africa trade">
            <a:extLst>
              <a:ext uri="{FF2B5EF4-FFF2-40B4-BE49-F238E27FC236}">
                <a16:creationId xmlns:a16="http://schemas.microsoft.com/office/drawing/2014/main" id="{B530E337-EDF4-4737-A8E2-54A6B9BFD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055" y="3526490"/>
            <a:ext cx="4086785" cy="310595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result for berbers">
            <a:extLst>
              <a:ext uri="{FF2B5EF4-FFF2-40B4-BE49-F238E27FC236}">
                <a16:creationId xmlns:a16="http://schemas.microsoft.com/office/drawing/2014/main" id="{4A575282-3A6A-4781-B6CC-DBB02A65E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686" y="3493555"/>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353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Trans-Saharan Trade</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b="1" dirty="0"/>
              <a:t>Trans</a:t>
            </a:r>
            <a:r>
              <a:rPr lang="en-US" dirty="0"/>
              <a:t>-</a:t>
            </a:r>
            <a:r>
              <a:rPr lang="en-US" b="1" dirty="0"/>
              <a:t>Saharan</a:t>
            </a:r>
            <a:r>
              <a:rPr lang="en-US" dirty="0"/>
              <a:t> trade requires travel across the </a:t>
            </a:r>
            <a:r>
              <a:rPr lang="en-US" b="1" dirty="0"/>
              <a:t>Sahara</a:t>
            </a:r>
            <a:r>
              <a:rPr lang="en-US" dirty="0"/>
              <a:t>(north and south) to reach sub-</a:t>
            </a:r>
            <a:r>
              <a:rPr lang="en-US" b="1" dirty="0"/>
              <a:t>Saharan</a:t>
            </a:r>
            <a:r>
              <a:rPr lang="en-US" dirty="0"/>
              <a:t> Africa from the North African coast, Europe, to the Levant.</a:t>
            </a:r>
          </a:p>
          <a:p>
            <a:pPr marL="0" indent="0">
              <a:buNone/>
            </a:pPr>
            <a:endParaRPr lang="en-US" dirty="0"/>
          </a:p>
          <a:p>
            <a:endParaRPr lang="en-US" dirty="0"/>
          </a:p>
          <a:p>
            <a:pPr marL="0" indent="0">
              <a:buNone/>
            </a:pPr>
            <a:endParaRPr lang="en-US" dirty="0"/>
          </a:p>
        </p:txBody>
      </p:sp>
      <p:pic>
        <p:nvPicPr>
          <p:cNvPr id="27650" name="Picture 2" descr="Image result for sahara deserts on map">
            <a:extLst>
              <a:ext uri="{FF2B5EF4-FFF2-40B4-BE49-F238E27FC236}">
                <a16:creationId xmlns:a16="http://schemas.microsoft.com/office/drawing/2014/main" id="{DCD1AD85-3211-4F4F-88F6-427AB23CC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654" y="2037511"/>
            <a:ext cx="7084358" cy="476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72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Women in Islam</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Oral rather than written tradition (problem for history?)</a:t>
            </a:r>
          </a:p>
          <a:p>
            <a:pPr marL="0" indent="0">
              <a:buNone/>
            </a:pPr>
            <a:endParaRPr lang="en-US" dirty="0"/>
          </a:p>
          <a:p>
            <a:endParaRPr lang="en-US" dirty="0"/>
          </a:p>
          <a:p>
            <a:pPr marL="0" indent="0">
              <a:buNone/>
            </a:pPr>
            <a:endParaRPr lang="en-US" dirty="0"/>
          </a:p>
        </p:txBody>
      </p:sp>
      <p:pic>
        <p:nvPicPr>
          <p:cNvPr id="23554" name="Picture 2" descr="Image result for west africa trade">
            <a:extLst>
              <a:ext uri="{FF2B5EF4-FFF2-40B4-BE49-F238E27FC236}">
                <a16:creationId xmlns:a16="http://schemas.microsoft.com/office/drawing/2014/main" id="{0FEF72BF-405D-4142-8EF8-555C52DFC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01454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Women in Islam</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Oral rather than written tradition (problem for history?)</a:t>
            </a:r>
          </a:p>
          <a:p>
            <a:pPr marL="0" indent="0">
              <a:buNone/>
            </a:pPr>
            <a:endParaRPr lang="en-US" dirty="0"/>
          </a:p>
          <a:p>
            <a:endParaRPr lang="en-US" dirty="0"/>
          </a:p>
          <a:p>
            <a:pPr marL="0" indent="0">
              <a:buNone/>
            </a:pPr>
            <a:endParaRPr lang="en-US" dirty="0"/>
          </a:p>
        </p:txBody>
      </p:sp>
      <p:pic>
        <p:nvPicPr>
          <p:cNvPr id="24578" name="Picture 2" descr="Image result for west africa trade">
            <a:extLst>
              <a:ext uri="{FF2B5EF4-FFF2-40B4-BE49-F238E27FC236}">
                <a16:creationId xmlns:a16="http://schemas.microsoft.com/office/drawing/2014/main" id="{13967F00-59CA-47C0-94D2-D4878DE0D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607"/>
            <a:ext cx="10260106" cy="688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0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BAD5-879D-47A2-A203-DB7E027A8257}"/>
              </a:ext>
            </a:extLst>
          </p:cNvPr>
          <p:cNvSpPr>
            <a:spLocks noGrp="1"/>
          </p:cNvSpPr>
          <p:nvPr>
            <p:ph type="title"/>
          </p:nvPr>
        </p:nvSpPr>
        <p:spPr>
          <a:xfrm>
            <a:off x="1295400" y="252953"/>
            <a:ext cx="9601200" cy="737647"/>
          </a:xfrm>
        </p:spPr>
        <p:txBody>
          <a:bodyPr/>
          <a:lstStyle/>
          <a:p>
            <a:r>
              <a:rPr lang="en-US" dirty="0"/>
              <a:t>Pre-Islamic Culture</a:t>
            </a:r>
          </a:p>
        </p:txBody>
      </p:sp>
      <p:sp>
        <p:nvSpPr>
          <p:cNvPr id="3" name="Content Placeholder 2">
            <a:extLst>
              <a:ext uri="{FF2B5EF4-FFF2-40B4-BE49-F238E27FC236}">
                <a16:creationId xmlns:a16="http://schemas.microsoft.com/office/drawing/2014/main" id="{F60BF2B8-0E27-4AC8-843D-B4B7B9B540CB}"/>
              </a:ext>
            </a:extLst>
          </p:cNvPr>
          <p:cNvSpPr>
            <a:spLocks noGrp="1"/>
          </p:cNvSpPr>
          <p:nvPr>
            <p:ph idx="1"/>
          </p:nvPr>
        </p:nvSpPr>
        <p:spPr>
          <a:xfrm>
            <a:off x="1371600" y="990600"/>
            <a:ext cx="9601200" cy="4443953"/>
          </a:xfrm>
        </p:spPr>
        <p:txBody>
          <a:bodyPr/>
          <a:lstStyle/>
          <a:p>
            <a:r>
              <a:rPr lang="en-US" dirty="0"/>
              <a:t>In the 6</a:t>
            </a:r>
            <a:r>
              <a:rPr lang="en-US" baseline="30000" dirty="0"/>
              <a:t>th</a:t>
            </a:r>
            <a:r>
              <a:rPr lang="en-US" dirty="0"/>
              <a:t> century (500s CE), the Bedouins were well established in the Arabian Peninsula.</a:t>
            </a:r>
          </a:p>
          <a:p>
            <a:r>
              <a:rPr lang="en-US" dirty="0"/>
              <a:t>Culture: nomadic, pastoralists, tribal, polytheistic</a:t>
            </a:r>
          </a:p>
          <a:p>
            <a:r>
              <a:rPr lang="en-US" dirty="0"/>
              <a:t>Tribal ties extremely important and region seen as a religious melting pot </a:t>
            </a:r>
          </a:p>
          <a:p>
            <a:r>
              <a:rPr lang="en-US" dirty="0"/>
              <a:t>Land trade routes via camels formed the basis of the Arabian economy </a:t>
            </a:r>
          </a:p>
          <a:p>
            <a:pPr marL="0" indent="0">
              <a:buNone/>
            </a:pPr>
            <a:endParaRPr lang="en-US" dirty="0"/>
          </a:p>
        </p:txBody>
      </p:sp>
      <p:pic>
        <p:nvPicPr>
          <p:cNvPr id="4098" name="Picture 2" descr="Image result for arabian peninsula">
            <a:extLst>
              <a:ext uri="{FF2B5EF4-FFF2-40B4-BE49-F238E27FC236}">
                <a16:creationId xmlns:a16="http://schemas.microsoft.com/office/drawing/2014/main" id="{438DB909-1ACB-4746-92FA-ED8E8B81B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04321"/>
            <a:ext cx="3654287" cy="36542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edouins">
            <a:extLst>
              <a:ext uri="{FF2B5EF4-FFF2-40B4-BE49-F238E27FC236}">
                <a16:creationId xmlns:a16="http://schemas.microsoft.com/office/drawing/2014/main" id="{0DCC5572-8E37-43EE-99F7-689753E14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251" y="3014536"/>
            <a:ext cx="5794515" cy="35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216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64A9-26B2-4952-BE33-B9015E5E3C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D2F0E5-365A-44E6-B5A2-034FDCF6CE1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3D34D28-6182-4B00-83F7-D0CF45803DEB}"/>
              </a:ext>
            </a:extLst>
          </p:cNvPr>
          <p:cNvPicPr>
            <a:picLocks noChangeAspect="1"/>
          </p:cNvPicPr>
          <p:nvPr/>
        </p:nvPicPr>
        <p:blipFill rotWithShape="1">
          <a:blip r:embed="rId2"/>
          <a:srcRect l="53905" t="13636" r="3603" b="37677"/>
          <a:stretch/>
        </p:blipFill>
        <p:spPr>
          <a:xfrm>
            <a:off x="1049482" y="242454"/>
            <a:ext cx="10093036" cy="6185779"/>
          </a:xfrm>
          <a:prstGeom prst="rect">
            <a:avLst/>
          </a:prstGeom>
        </p:spPr>
      </p:pic>
    </p:spTree>
    <p:extLst>
      <p:ext uri="{BB962C8B-B14F-4D97-AF65-F5344CB8AC3E}">
        <p14:creationId xmlns:p14="http://schemas.microsoft.com/office/powerpoint/2010/main" val="4274709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Ghana Empire </a:t>
            </a:r>
            <a:r>
              <a:rPr lang="en-US" dirty="0">
                <a:sym typeface="Wingdings" panose="05000000000000000000" pitchFamily="2" charset="2"/>
              </a:rPr>
              <a:t> </a:t>
            </a:r>
            <a:r>
              <a:rPr lang="en-US" dirty="0"/>
              <a:t>Mali Empire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Ghana Empire (11</a:t>
            </a:r>
            <a:r>
              <a:rPr lang="en-US" baseline="30000" dirty="0"/>
              <a:t>th</a:t>
            </a:r>
            <a:r>
              <a:rPr lang="en-US" dirty="0"/>
              <a:t> century) Islamic traditions formed</a:t>
            </a:r>
          </a:p>
          <a:p>
            <a:r>
              <a:rPr lang="en-US" dirty="0"/>
              <a:t>Mali Empire (increase knowledge and practice of Islam</a:t>
            </a:r>
          </a:p>
          <a:p>
            <a:r>
              <a:rPr lang="en-US" dirty="0"/>
              <a:t>1337 CE Timbuktu (largest Mali city)</a:t>
            </a:r>
          </a:p>
          <a:p>
            <a:pPr marL="0" indent="0">
              <a:buNone/>
            </a:pPr>
            <a:endParaRPr lang="en-US" dirty="0"/>
          </a:p>
          <a:p>
            <a:endParaRPr lang="en-US" dirty="0"/>
          </a:p>
          <a:p>
            <a:pPr marL="0" indent="0">
              <a:buNone/>
            </a:pPr>
            <a:endParaRPr lang="en-US" dirty="0"/>
          </a:p>
        </p:txBody>
      </p:sp>
      <p:pic>
        <p:nvPicPr>
          <p:cNvPr id="28674" name="Picture 2" descr="Related image">
            <a:extLst>
              <a:ext uri="{FF2B5EF4-FFF2-40B4-BE49-F238E27FC236}">
                <a16:creationId xmlns:a16="http://schemas.microsoft.com/office/drawing/2014/main" id="{3917D644-7D64-4116-8E7B-2BC294FCB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601" y="2673480"/>
            <a:ext cx="6388193" cy="39028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85A9B5-86F0-490A-A7C8-A7DE579BD4F3}"/>
              </a:ext>
            </a:extLst>
          </p:cNvPr>
          <p:cNvPicPr>
            <a:picLocks noChangeAspect="1"/>
          </p:cNvPicPr>
          <p:nvPr/>
        </p:nvPicPr>
        <p:blipFill rotWithShape="1">
          <a:blip r:embed="rId3"/>
          <a:srcRect l="3223" t="28824" r="38999" b="23628"/>
          <a:stretch/>
        </p:blipFill>
        <p:spPr>
          <a:xfrm>
            <a:off x="7375712" y="2918011"/>
            <a:ext cx="4607823" cy="3173506"/>
          </a:xfrm>
          <a:prstGeom prst="rect">
            <a:avLst/>
          </a:prstGeom>
        </p:spPr>
      </p:pic>
    </p:spTree>
    <p:extLst>
      <p:ext uri="{BB962C8B-B14F-4D97-AF65-F5344CB8AC3E}">
        <p14:creationId xmlns:p14="http://schemas.microsoft.com/office/powerpoint/2010/main" val="1780129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Mansa Musa</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West Africa land of gold?</a:t>
            </a:r>
          </a:p>
          <a:p>
            <a:r>
              <a:rPr lang="en-US" dirty="0"/>
              <a:t>What we know: He was Muslim, devote, and relatively connected</a:t>
            </a:r>
          </a:p>
          <a:p>
            <a:r>
              <a:rPr lang="en-US" dirty="0"/>
              <a:t>Brought back scholars and built a bunch of Mosques </a:t>
            </a:r>
          </a:p>
          <a:p>
            <a:pPr marL="0" indent="0">
              <a:buNone/>
            </a:pPr>
            <a:endParaRPr lang="en-US" dirty="0"/>
          </a:p>
          <a:p>
            <a:endParaRPr lang="en-US" dirty="0"/>
          </a:p>
          <a:p>
            <a:pPr marL="0" indent="0">
              <a:buNone/>
            </a:pPr>
            <a:endParaRPr lang="en-US" dirty="0"/>
          </a:p>
        </p:txBody>
      </p:sp>
      <p:pic>
        <p:nvPicPr>
          <p:cNvPr id="29698" name="Picture 2" descr="Image result for Mansa Musa">
            <a:extLst>
              <a:ext uri="{FF2B5EF4-FFF2-40B4-BE49-F238E27FC236}">
                <a16:creationId xmlns:a16="http://schemas.microsoft.com/office/drawing/2014/main" id="{08298AE5-B0AE-4DEF-AF06-644825072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49" y="2599943"/>
            <a:ext cx="9553015" cy="412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153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Ibn Battuta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Knowledge of Islam on the greatest road trip ever</a:t>
            </a:r>
          </a:p>
          <a:p>
            <a:r>
              <a:rPr lang="en-US" dirty="0"/>
              <a:t> (February 25, 1304 – 1368 or 1369) was a Berber Muslim</a:t>
            </a:r>
          </a:p>
          <a:p>
            <a:r>
              <a:rPr lang="en-US" dirty="0"/>
              <a:t>Explorer who widely travelled the medieval world over a period of 30 years (visited most of Islamic world and many non-Muslim lands) </a:t>
            </a:r>
          </a:p>
          <a:p>
            <a:r>
              <a:rPr lang="en-US" dirty="0"/>
              <a:t>He dictated an account of his journeys, titled </a:t>
            </a:r>
            <a:r>
              <a:rPr lang="en-US" i="1" dirty="0"/>
              <a:t>A Gift to Those Who Contemplate the Wonders of Cities and the Marvels of Travelling. </a:t>
            </a:r>
            <a:r>
              <a:rPr lang="en-US" dirty="0"/>
              <a:t>This account of his journeys provides a picture of medieval civilizations that is still widely consulted today.</a:t>
            </a:r>
          </a:p>
          <a:p>
            <a:pPr marL="0" indent="0">
              <a:buNone/>
            </a:pPr>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3DCEB772-3F07-4BEB-B7BA-D42675DEC7B7}"/>
              </a:ext>
            </a:extLst>
          </p:cNvPr>
          <p:cNvPicPr>
            <a:picLocks noChangeAspect="1"/>
          </p:cNvPicPr>
          <p:nvPr/>
        </p:nvPicPr>
        <p:blipFill rotWithShape="1">
          <a:blip r:embed="rId2"/>
          <a:srcRect l="17931" t="27745" r="53507" b="23530"/>
          <a:stretch/>
        </p:blipFill>
        <p:spPr>
          <a:xfrm>
            <a:off x="2144807" y="4038379"/>
            <a:ext cx="1976718" cy="2248121"/>
          </a:xfrm>
          <a:prstGeom prst="rect">
            <a:avLst/>
          </a:prstGeom>
        </p:spPr>
      </p:pic>
      <p:pic>
        <p:nvPicPr>
          <p:cNvPr id="31746" name="Picture 2" descr="Image result for ibn battuta">
            <a:extLst>
              <a:ext uri="{FF2B5EF4-FFF2-40B4-BE49-F238E27FC236}">
                <a16:creationId xmlns:a16="http://schemas.microsoft.com/office/drawing/2014/main" id="{C00B2764-C982-44F1-90B6-029D62123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544" y="3875723"/>
            <a:ext cx="4923865" cy="276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87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Ibn Battuta </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Knowledge of Islam on the greatest road trip ever</a:t>
            </a:r>
          </a:p>
          <a:p>
            <a:r>
              <a:rPr lang="en-US" dirty="0"/>
              <a:t> (February 25, 1304 – 1368 or 1369) was a Berber Muslim</a:t>
            </a:r>
          </a:p>
          <a:p>
            <a:r>
              <a:rPr lang="en-US" dirty="0"/>
              <a:t>Explorer who widely travelled the medieval world over a period of 30 years (visited most of Islamic world and many non-Muslim lands) </a:t>
            </a:r>
          </a:p>
          <a:p>
            <a:r>
              <a:rPr lang="en-US" dirty="0"/>
              <a:t>He dictated an account of his journeys, titled </a:t>
            </a:r>
            <a:r>
              <a:rPr lang="en-US" i="1" dirty="0"/>
              <a:t>A Gift to Those Who Contemplate the Wonders of Cities and the Marvels of Travelling. </a:t>
            </a:r>
            <a:r>
              <a:rPr lang="en-US" dirty="0"/>
              <a:t>This account of his journeys provides a picture of medieval civilizations that is still widely consulted today.</a:t>
            </a:r>
          </a:p>
          <a:p>
            <a:pPr marL="0" indent="0">
              <a:buNone/>
            </a:pPr>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3DCEB772-3F07-4BEB-B7BA-D42675DEC7B7}"/>
              </a:ext>
            </a:extLst>
          </p:cNvPr>
          <p:cNvPicPr>
            <a:picLocks noChangeAspect="1"/>
          </p:cNvPicPr>
          <p:nvPr/>
        </p:nvPicPr>
        <p:blipFill rotWithShape="1">
          <a:blip r:embed="rId2"/>
          <a:srcRect l="17931" t="27745" r="53507" b="23530"/>
          <a:stretch/>
        </p:blipFill>
        <p:spPr>
          <a:xfrm>
            <a:off x="2144807" y="4038379"/>
            <a:ext cx="1976718" cy="2248121"/>
          </a:xfrm>
          <a:prstGeom prst="rect">
            <a:avLst/>
          </a:prstGeom>
        </p:spPr>
      </p:pic>
      <p:pic>
        <p:nvPicPr>
          <p:cNvPr id="30722" name="Picture 2" descr="Image result for ibn battuta">
            <a:extLst>
              <a:ext uri="{FF2B5EF4-FFF2-40B4-BE49-F238E27FC236}">
                <a16:creationId xmlns:a16="http://schemas.microsoft.com/office/drawing/2014/main" id="{1BE05B50-0EE1-4328-870B-0BF6D5A0E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88" y="685800"/>
            <a:ext cx="11452412" cy="577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086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Swahili Civilization</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5271247" cy="4547647"/>
          </a:xfrm>
        </p:spPr>
        <p:txBody>
          <a:bodyPr/>
          <a:lstStyle/>
          <a:p>
            <a:r>
              <a:rPr lang="en-US" dirty="0"/>
              <a:t>City-states, no central government, all autonomous but linked through trade routes</a:t>
            </a:r>
          </a:p>
          <a:p>
            <a:r>
              <a:rPr lang="en-US" dirty="0"/>
              <a:t>Bantu linked: language, trade and culture</a:t>
            </a:r>
          </a:p>
          <a:p>
            <a:r>
              <a:rPr lang="en-US" dirty="0"/>
              <a:t>Islamic religious and commercial connections (Indian Ocean Trade)</a:t>
            </a:r>
          </a:p>
          <a:p>
            <a:r>
              <a:rPr lang="en-US" dirty="0"/>
              <a:t>13-16</a:t>
            </a:r>
            <a:r>
              <a:rPr lang="en-US" baseline="30000" dirty="0"/>
              <a:t>th</a:t>
            </a:r>
            <a:r>
              <a:rPr lang="en-US" dirty="0"/>
              <a:t> Century large mosques and highly advanced trade </a:t>
            </a:r>
          </a:p>
          <a:p>
            <a:pPr marL="0" indent="0">
              <a:buNone/>
            </a:pPr>
            <a:endParaRPr lang="en-US" dirty="0"/>
          </a:p>
          <a:p>
            <a:endParaRPr lang="en-US" dirty="0"/>
          </a:p>
          <a:p>
            <a:pPr marL="0" indent="0">
              <a:buNone/>
            </a:pPr>
            <a:endParaRPr lang="en-US" dirty="0"/>
          </a:p>
        </p:txBody>
      </p:sp>
      <p:pic>
        <p:nvPicPr>
          <p:cNvPr id="32770" name="Picture 2" descr="Image result for bantu">
            <a:extLst>
              <a:ext uri="{FF2B5EF4-FFF2-40B4-BE49-F238E27FC236}">
                <a16:creationId xmlns:a16="http://schemas.microsoft.com/office/drawing/2014/main" id="{EA9B34D7-77E2-4407-AE40-9A1E8F011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458" y="685800"/>
            <a:ext cx="5271912" cy="5851823"/>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 result for Swahili Civilization">
            <a:extLst>
              <a:ext uri="{FF2B5EF4-FFF2-40B4-BE49-F238E27FC236}">
                <a16:creationId xmlns:a16="http://schemas.microsoft.com/office/drawing/2014/main" id="{75AC60F0-9D4A-4EA0-AC24-BF2E1CFEC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044" y="3981029"/>
            <a:ext cx="2380690" cy="262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024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8A23-37E3-4774-90FC-AEA59AFE3BE2}"/>
              </a:ext>
            </a:extLst>
          </p:cNvPr>
          <p:cNvSpPr>
            <a:spLocks noGrp="1"/>
          </p:cNvSpPr>
          <p:nvPr>
            <p:ph type="title"/>
          </p:nvPr>
        </p:nvSpPr>
        <p:spPr/>
        <p:txBody>
          <a:bodyPr/>
          <a:lstStyle/>
          <a:p>
            <a:r>
              <a:rPr lang="en-US" dirty="0"/>
              <a:t>Great Zimbabwe</a:t>
            </a:r>
          </a:p>
        </p:txBody>
      </p:sp>
      <p:sp>
        <p:nvSpPr>
          <p:cNvPr id="3" name="Content Placeholder 2">
            <a:extLst>
              <a:ext uri="{FF2B5EF4-FFF2-40B4-BE49-F238E27FC236}">
                <a16:creationId xmlns:a16="http://schemas.microsoft.com/office/drawing/2014/main" id="{B4AA19CB-4AF5-4F03-9979-D402175A31E9}"/>
              </a:ext>
            </a:extLst>
          </p:cNvPr>
          <p:cNvSpPr>
            <a:spLocks noGrp="1"/>
          </p:cNvSpPr>
          <p:nvPr>
            <p:ph idx="1"/>
          </p:nvPr>
        </p:nvSpPr>
        <p:spPr/>
        <p:txBody>
          <a:bodyPr/>
          <a:lstStyle/>
          <a:p>
            <a:endParaRPr lang="en-US"/>
          </a:p>
        </p:txBody>
      </p:sp>
      <p:pic>
        <p:nvPicPr>
          <p:cNvPr id="2050" name="Picture 2" descr="Image result for Great Zimbabwe">
            <a:extLst>
              <a:ext uri="{FF2B5EF4-FFF2-40B4-BE49-F238E27FC236}">
                <a16:creationId xmlns:a16="http://schemas.microsoft.com/office/drawing/2014/main" id="{5DB05802-CDE4-45B2-ADF0-AD1BE0DD0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812" y="1414895"/>
            <a:ext cx="9942369"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316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Africa in history</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Africa shows us we need to look at all sources (not just written ones)</a:t>
            </a:r>
          </a:p>
          <a:p>
            <a:r>
              <a:rPr lang="en-US" dirty="0"/>
              <a:t>Africa is a diverse rich place not separated from but apart of our history</a:t>
            </a:r>
          </a:p>
          <a:p>
            <a:pPr marL="0" indent="0">
              <a:buNone/>
            </a:pPr>
            <a:endParaRPr lang="en-US" dirty="0"/>
          </a:p>
          <a:p>
            <a:endParaRPr lang="en-US" dirty="0"/>
          </a:p>
          <a:p>
            <a:pPr marL="0" indent="0">
              <a:buNone/>
            </a:pPr>
            <a:endParaRPr lang="en-US" dirty="0"/>
          </a:p>
        </p:txBody>
      </p:sp>
      <p:pic>
        <p:nvPicPr>
          <p:cNvPr id="33794" name="Picture 2" descr="Image result for history">
            <a:extLst>
              <a:ext uri="{FF2B5EF4-FFF2-40B4-BE49-F238E27FC236}">
                <a16:creationId xmlns:a16="http://schemas.microsoft.com/office/drawing/2014/main" id="{98513CE1-946E-480A-A7EE-89ACCD484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023" y="2132514"/>
            <a:ext cx="4547347" cy="454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949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FDA4-401E-45D8-A99A-ABC92D97715A}"/>
              </a:ext>
            </a:extLst>
          </p:cNvPr>
          <p:cNvSpPr>
            <a:spLocks noGrp="1"/>
          </p:cNvSpPr>
          <p:nvPr>
            <p:ph type="title"/>
          </p:nvPr>
        </p:nvSpPr>
        <p:spPr/>
        <p:txBody>
          <a:bodyPr/>
          <a:lstStyle/>
          <a:p>
            <a:r>
              <a:rPr lang="en-US" dirty="0"/>
              <a:t>Byzantine vs. Sassanid Empires </a:t>
            </a:r>
          </a:p>
        </p:txBody>
      </p:sp>
      <p:sp>
        <p:nvSpPr>
          <p:cNvPr id="3" name="Content Placeholder 2">
            <a:extLst>
              <a:ext uri="{FF2B5EF4-FFF2-40B4-BE49-F238E27FC236}">
                <a16:creationId xmlns:a16="http://schemas.microsoft.com/office/drawing/2014/main" id="{1BD674E1-C1F7-46DB-A52C-731D31CB217B}"/>
              </a:ext>
            </a:extLst>
          </p:cNvPr>
          <p:cNvSpPr>
            <a:spLocks noGrp="1"/>
          </p:cNvSpPr>
          <p:nvPr>
            <p:ph idx="1"/>
          </p:nvPr>
        </p:nvSpPr>
        <p:spPr>
          <a:xfrm>
            <a:off x="1371600" y="1395167"/>
            <a:ext cx="9601200" cy="4472233"/>
          </a:xfrm>
        </p:spPr>
        <p:txBody>
          <a:bodyPr>
            <a:normAutofit lnSpcReduction="10000"/>
          </a:bodyPr>
          <a:lstStyle/>
          <a:p>
            <a:r>
              <a:rPr lang="en-US" sz="2800" dirty="0"/>
              <a:t>Sassanid (last kingdom of the Persian Empire before the rise of Islam)</a:t>
            </a:r>
          </a:p>
          <a:p>
            <a:r>
              <a:rPr lang="en-US" sz="2800" dirty="0"/>
              <a:t>Sassanid= Zoroastrian faith</a:t>
            </a:r>
          </a:p>
          <a:p>
            <a:r>
              <a:rPr lang="en-US" sz="2800" dirty="0"/>
              <a:t>Byzantine= Christianity</a:t>
            </a:r>
          </a:p>
          <a:p>
            <a:r>
              <a:rPr lang="en-US" sz="2800" dirty="0"/>
              <a:t>One god (monotheism) not surprising concept (unlike Abraham)</a:t>
            </a:r>
          </a:p>
          <a:p>
            <a:r>
              <a:rPr lang="en-US" sz="2800" dirty="0"/>
              <a:t>Arabia sandwiched between Byzantine and Sassanid Empires</a:t>
            </a:r>
          </a:p>
          <a:p>
            <a:r>
              <a:rPr lang="en-US" sz="2800" dirty="0"/>
              <a:t>Both empires always at war with each other</a:t>
            </a:r>
          </a:p>
          <a:p>
            <a:pPr marL="0" indent="0">
              <a:buNone/>
            </a:pPr>
            <a:endParaRPr lang="en-US" dirty="0"/>
          </a:p>
        </p:txBody>
      </p:sp>
    </p:spTree>
    <p:extLst>
      <p:ext uri="{BB962C8B-B14F-4D97-AF65-F5344CB8AC3E}">
        <p14:creationId xmlns:p14="http://schemas.microsoft.com/office/powerpoint/2010/main" val="4203769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0C546A-0FC1-437E-B429-50AD6F640A6D}"/>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id="{4420EF03-FFFE-4672-8F16-DC60F264EF80}"/>
              </a:ext>
            </a:extLst>
          </p:cNvPr>
          <p:cNvSpPr>
            <a:spLocks noGrp="1"/>
          </p:cNvSpPr>
          <p:nvPr>
            <p:ph type="title"/>
          </p:nvPr>
        </p:nvSpPr>
        <p:spPr/>
        <p:txBody>
          <a:bodyPr/>
          <a:lstStyle/>
          <a:p>
            <a:endParaRPr lang="en-US"/>
          </a:p>
        </p:txBody>
      </p:sp>
      <p:pic>
        <p:nvPicPr>
          <p:cNvPr id="5122" name="Picture 2" descr="Image result for Byzantine vs. Sassanid">
            <a:extLst>
              <a:ext uri="{FF2B5EF4-FFF2-40B4-BE49-F238E27FC236}">
                <a16:creationId xmlns:a16="http://schemas.microsoft.com/office/drawing/2014/main" id="{4F8E0768-5203-4E11-872C-0C854D2A6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92" y="294860"/>
            <a:ext cx="10874651" cy="626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116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Mecca</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Mecca became blooming caravan city </a:t>
            </a:r>
          </a:p>
        </p:txBody>
      </p:sp>
      <p:pic>
        <p:nvPicPr>
          <p:cNvPr id="6" name="Picture 5">
            <a:extLst>
              <a:ext uri="{FF2B5EF4-FFF2-40B4-BE49-F238E27FC236}">
                <a16:creationId xmlns:a16="http://schemas.microsoft.com/office/drawing/2014/main" id="{46BED493-5781-4DF8-812A-88620034C5FF}"/>
              </a:ext>
            </a:extLst>
          </p:cNvPr>
          <p:cNvPicPr>
            <a:picLocks noChangeAspect="1"/>
          </p:cNvPicPr>
          <p:nvPr/>
        </p:nvPicPr>
        <p:blipFill rotWithShape="1">
          <a:blip r:embed="rId2"/>
          <a:srcRect l="2593" t="28628" r="38933" b="23235"/>
          <a:stretch/>
        </p:blipFill>
        <p:spPr>
          <a:xfrm>
            <a:off x="1371600" y="1746268"/>
            <a:ext cx="9888071" cy="4755085"/>
          </a:xfrm>
          <a:prstGeom prst="rect">
            <a:avLst/>
          </a:prstGeom>
        </p:spPr>
      </p:pic>
    </p:spTree>
    <p:extLst>
      <p:ext uri="{BB962C8B-B14F-4D97-AF65-F5344CB8AC3E}">
        <p14:creationId xmlns:p14="http://schemas.microsoft.com/office/powerpoint/2010/main" val="1417771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497C-3FCB-4CD6-99C0-3753AE8BD71E}"/>
              </a:ext>
            </a:extLst>
          </p:cNvPr>
          <p:cNvSpPr>
            <a:spLocks noGrp="1"/>
          </p:cNvSpPr>
          <p:nvPr>
            <p:ph type="title"/>
          </p:nvPr>
        </p:nvSpPr>
        <p:spPr>
          <a:xfrm>
            <a:off x="1371600" y="685800"/>
            <a:ext cx="9601200" cy="813062"/>
          </a:xfrm>
        </p:spPr>
        <p:txBody>
          <a:bodyPr/>
          <a:lstStyle/>
          <a:p>
            <a:r>
              <a:rPr lang="en-US" dirty="0"/>
              <a:t>Kaaba</a:t>
            </a:r>
          </a:p>
        </p:txBody>
      </p:sp>
      <p:sp>
        <p:nvSpPr>
          <p:cNvPr id="3" name="Content Placeholder 2">
            <a:extLst>
              <a:ext uri="{FF2B5EF4-FFF2-40B4-BE49-F238E27FC236}">
                <a16:creationId xmlns:a16="http://schemas.microsoft.com/office/drawing/2014/main" id="{98D2B67D-8B66-4B01-9740-C595564E968A}"/>
              </a:ext>
            </a:extLst>
          </p:cNvPr>
          <p:cNvSpPr>
            <a:spLocks noGrp="1"/>
          </p:cNvSpPr>
          <p:nvPr>
            <p:ph idx="1"/>
          </p:nvPr>
        </p:nvSpPr>
        <p:spPr>
          <a:xfrm>
            <a:off x="1371600" y="1319753"/>
            <a:ext cx="9601200" cy="4547647"/>
          </a:xfrm>
        </p:spPr>
        <p:txBody>
          <a:bodyPr/>
          <a:lstStyle/>
          <a:p>
            <a:r>
              <a:rPr lang="en-US" dirty="0"/>
              <a:t>Temple like structure (statues of gods collected) in Mecca</a:t>
            </a:r>
          </a:p>
          <a:p>
            <a:pPr marL="0" indent="0">
              <a:buNone/>
            </a:pPr>
            <a:endParaRPr lang="en-US" dirty="0"/>
          </a:p>
        </p:txBody>
      </p:sp>
      <p:pic>
        <p:nvPicPr>
          <p:cNvPr id="10242" name="Picture 2" descr="Image result for kaaba">
            <a:extLst>
              <a:ext uri="{FF2B5EF4-FFF2-40B4-BE49-F238E27FC236}">
                <a16:creationId xmlns:a16="http://schemas.microsoft.com/office/drawing/2014/main" id="{89C05010-B0FC-42DF-9F1F-D6FA7714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747" y="1678825"/>
            <a:ext cx="6635564" cy="498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049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4A1E5-770C-440E-BEC3-C689F2A3ED9A}"/>
              </a:ext>
            </a:extLst>
          </p:cNvPr>
          <p:cNvSpPr>
            <a:spLocks noGrp="1"/>
          </p:cNvSpPr>
          <p:nvPr>
            <p:ph type="title"/>
          </p:nvPr>
        </p:nvSpPr>
        <p:spPr>
          <a:xfrm>
            <a:off x="1371600" y="73058"/>
            <a:ext cx="9601200" cy="1485900"/>
          </a:xfrm>
        </p:spPr>
        <p:txBody>
          <a:bodyPr/>
          <a:lstStyle/>
          <a:p>
            <a:r>
              <a:rPr lang="en-US" dirty="0"/>
              <a:t>Muhammad</a:t>
            </a:r>
          </a:p>
        </p:txBody>
      </p:sp>
      <p:sp>
        <p:nvSpPr>
          <p:cNvPr id="3" name="Content Placeholder 2">
            <a:extLst>
              <a:ext uri="{FF2B5EF4-FFF2-40B4-BE49-F238E27FC236}">
                <a16:creationId xmlns:a16="http://schemas.microsoft.com/office/drawing/2014/main" id="{53B2815B-3716-4D57-95B6-947A5D73E13A}"/>
              </a:ext>
            </a:extLst>
          </p:cNvPr>
          <p:cNvSpPr>
            <a:spLocks noGrp="1"/>
          </p:cNvSpPr>
          <p:nvPr>
            <p:ph idx="1"/>
          </p:nvPr>
        </p:nvSpPr>
        <p:spPr>
          <a:xfrm>
            <a:off x="1371600" y="816008"/>
            <a:ext cx="5331759" cy="5696552"/>
          </a:xfrm>
        </p:spPr>
        <p:txBody>
          <a:bodyPr>
            <a:normAutofit/>
          </a:bodyPr>
          <a:lstStyle/>
          <a:p>
            <a:r>
              <a:rPr lang="en-US" sz="2800" dirty="0"/>
              <a:t>Muhammad was born into the Bedouin world in 570 CE</a:t>
            </a:r>
          </a:p>
          <a:p>
            <a:r>
              <a:rPr lang="en-US" sz="2800" dirty="0"/>
              <a:t>Hometown: Mecca</a:t>
            </a:r>
          </a:p>
          <a:p>
            <a:r>
              <a:rPr lang="en-US" sz="2800" dirty="0"/>
              <a:t>Engaged in caravan trade </a:t>
            </a:r>
          </a:p>
          <a:p>
            <a:r>
              <a:rPr lang="en-US" sz="2800" dirty="0"/>
              <a:t>Around 610 CE, Muhammad began meditating at night</a:t>
            </a:r>
            <a:r>
              <a:rPr lang="en-US" sz="2800" dirty="0">
                <a:sym typeface="Wingdings" panose="05000000000000000000" pitchFamily="2" charset="2"/>
              </a:rPr>
              <a:t> encountered angel Gabriel who spoke to him Muhammad shared these revelations and his conviction that he was hearing the words of God with close friends/family</a:t>
            </a:r>
            <a:endParaRPr lang="en-US" sz="2800" dirty="0"/>
          </a:p>
        </p:txBody>
      </p:sp>
      <p:pic>
        <p:nvPicPr>
          <p:cNvPr id="12290" name="Picture 2" descr="Image result for muhammad">
            <a:extLst>
              <a:ext uri="{FF2B5EF4-FFF2-40B4-BE49-F238E27FC236}">
                <a16:creationId xmlns:a16="http://schemas.microsoft.com/office/drawing/2014/main" id="{F663A1D0-5166-4E2F-9338-DA1C49465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450" y="944956"/>
            <a:ext cx="4987823" cy="4534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25932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26970</TotalTime>
  <Words>1875</Words>
  <Application>Microsoft Office PowerPoint</Application>
  <PresentationFormat>Widescreen</PresentationFormat>
  <Paragraphs>174</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Franklin Gothic Book</vt:lpstr>
      <vt:lpstr>Linux Libertine</vt:lpstr>
      <vt:lpstr>Crop</vt:lpstr>
      <vt:lpstr>Islam Foundations</vt:lpstr>
      <vt:lpstr>Islam?</vt:lpstr>
      <vt:lpstr>Significance</vt:lpstr>
      <vt:lpstr>Pre-Islamic Culture</vt:lpstr>
      <vt:lpstr>Byzantine vs. Sassanid Empires </vt:lpstr>
      <vt:lpstr>PowerPoint Presentation</vt:lpstr>
      <vt:lpstr>Mecca</vt:lpstr>
      <vt:lpstr>Kaaba</vt:lpstr>
      <vt:lpstr>Muhammad</vt:lpstr>
      <vt:lpstr>Muslims</vt:lpstr>
      <vt:lpstr>Umma (Ummah)</vt:lpstr>
      <vt:lpstr>Umma (Ummah)</vt:lpstr>
      <vt:lpstr>Medina </vt:lpstr>
      <vt:lpstr>Kaaba </vt:lpstr>
      <vt:lpstr>Kaaba </vt:lpstr>
      <vt:lpstr>Quran</vt:lpstr>
      <vt:lpstr>Core Theological Principles: 5 Pillars</vt:lpstr>
      <vt:lpstr>Jerusalem </vt:lpstr>
      <vt:lpstr>Succession to Muhammad</vt:lpstr>
      <vt:lpstr>Sunnis vs. Shia (Shi’ites)</vt:lpstr>
      <vt:lpstr>Sunnis vs. Shia (Shi’ites)</vt:lpstr>
      <vt:lpstr>Caliphates </vt:lpstr>
      <vt:lpstr>Islam Expands </vt:lpstr>
      <vt:lpstr>PowerPoint Presentation</vt:lpstr>
      <vt:lpstr>Al-Andalus/ Caliphate of Córdoba </vt:lpstr>
      <vt:lpstr>Abbasid Caliphate</vt:lpstr>
      <vt:lpstr>PowerPoint Presentation</vt:lpstr>
      <vt:lpstr>PowerPoint Presentation</vt:lpstr>
      <vt:lpstr>Nasir al-Din al-Tusi</vt:lpstr>
      <vt:lpstr>House of Wisdom</vt:lpstr>
      <vt:lpstr>Turkish Peoples (Turks) </vt:lpstr>
      <vt:lpstr>Ulama </vt:lpstr>
      <vt:lpstr>Shari’a and Hadith</vt:lpstr>
      <vt:lpstr>Women in Islam</vt:lpstr>
      <vt:lpstr>Africa and Islam</vt:lpstr>
      <vt:lpstr>Berbers (Tuareg peoples part of)</vt:lpstr>
      <vt:lpstr>Trans-Saharan Trade</vt:lpstr>
      <vt:lpstr>Women in Islam</vt:lpstr>
      <vt:lpstr>Women in Islam</vt:lpstr>
      <vt:lpstr>PowerPoint Presentation</vt:lpstr>
      <vt:lpstr>Ghana Empire  Mali Empire </vt:lpstr>
      <vt:lpstr>Mansa Musa</vt:lpstr>
      <vt:lpstr>Ibn Battuta </vt:lpstr>
      <vt:lpstr>Ibn Battuta </vt:lpstr>
      <vt:lpstr>Swahili Civilization</vt:lpstr>
      <vt:lpstr>Great Zimbabwe</vt:lpstr>
      <vt:lpstr>Africa in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Islam Foundations</dc:title>
  <dc:creator>Brittany Adcox</dc:creator>
  <cp:lastModifiedBy>Adcox, Brittany B</cp:lastModifiedBy>
  <cp:revision>44</cp:revision>
  <dcterms:created xsi:type="dcterms:W3CDTF">2018-10-09T03:44:05Z</dcterms:created>
  <dcterms:modified xsi:type="dcterms:W3CDTF">2023-06-20T05:31:48Z</dcterms:modified>
</cp:coreProperties>
</file>