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44" r:id="rId4"/>
    <p:sldId id="351" r:id="rId5"/>
    <p:sldId id="355" r:id="rId6"/>
    <p:sldId id="353" r:id="rId7"/>
    <p:sldId id="352" r:id="rId8"/>
    <p:sldId id="383" r:id="rId9"/>
    <p:sldId id="354" r:id="rId10"/>
    <p:sldId id="359" r:id="rId11"/>
    <p:sldId id="356" r:id="rId12"/>
    <p:sldId id="357" r:id="rId13"/>
    <p:sldId id="275" r:id="rId14"/>
    <p:sldId id="366" r:id="rId15"/>
    <p:sldId id="377" r:id="rId16"/>
    <p:sldId id="362" r:id="rId17"/>
    <p:sldId id="276" r:id="rId18"/>
    <p:sldId id="358" r:id="rId19"/>
    <p:sldId id="279" r:id="rId20"/>
    <p:sldId id="274" r:id="rId21"/>
    <p:sldId id="360" r:id="rId22"/>
    <p:sldId id="361" r:id="rId23"/>
    <p:sldId id="368" r:id="rId24"/>
    <p:sldId id="272" r:id="rId25"/>
    <p:sldId id="281" r:id="rId26"/>
    <p:sldId id="282" r:id="rId27"/>
    <p:sldId id="374" r:id="rId28"/>
    <p:sldId id="385" r:id="rId29"/>
    <p:sldId id="364" r:id="rId30"/>
    <p:sldId id="373" r:id="rId31"/>
    <p:sldId id="343" r:id="rId32"/>
    <p:sldId id="257" r:id="rId33"/>
    <p:sldId id="365" r:id="rId34"/>
    <p:sldId id="381" r:id="rId35"/>
    <p:sldId id="369" r:id="rId36"/>
    <p:sldId id="371" r:id="rId37"/>
    <p:sldId id="380" r:id="rId38"/>
    <p:sldId id="268" r:id="rId39"/>
    <p:sldId id="379" r:id="rId40"/>
    <p:sldId id="370" r:id="rId41"/>
    <p:sldId id="382" r:id="rId42"/>
    <p:sldId id="378" r:id="rId43"/>
    <p:sldId id="367" r:id="rId44"/>
    <p:sldId id="264" r:id="rId45"/>
    <p:sldId id="372" r:id="rId46"/>
    <p:sldId id="363" r:id="rId47"/>
    <p:sldId id="375" r:id="rId48"/>
    <p:sldId id="386" r:id="rId49"/>
    <p:sldId id="384" r:id="rId50"/>
    <p:sldId id="376"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cox, Brittany B" initials="ABB" lastIdx="2" clrIdx="0">
    <p:extLst>
      <p:ext uri="{19B8F6BF-5375-455C-9EA6-DF929625EA0E}">
        <p15:presenceInfo xmlns:p15="http://schemas.microsoft.com/office/powerpoint/2012/main" userId="S::P00087970@houstonisd.org::e13290f7-0520-48dc-a056-809f6cbc6e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60"/>
  </p:normalViewPr>
  <p:slideViewPr>
    <p:cSldViewPr snapToGrid="0">
      <p:cViewPr varScale="1">
        <p:scale>
          <a:sx n="63" d="100"/>
          <a:sy n="63" d="100"/>
        </p:scale>
        <p:origin x="916" y="44"/>
      </p:cViewPr>
      <p:guideLst/>
    </p:cSldViewPr>
  </p:slideViewPr>
  <p:notesTextViewPr>
    <p:cViewPr>
      <p:scale>
        <a:sx n="3" d="2"/>
        <a:sy n="3" d="2"/>
      </p:scale>
      <p:origin x="0" y="0"/>
    </p:cViewPr>
  </p:notesTextViewPr>
  <p:sorterViewPr>
    <p:cViewPr>
      <p:scale>
        <a:sx n="100" d="100"/>
        <a:sy n="100" d="100"/>
      </p:scale>
      <p:origin x="0" y="-20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325E-0E27-4AE3-84D8-D97049537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5696F1-734E-4B4E-9E2B-3133819E1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531DA-0CAA-4F99-A7E7-D2FC4637FFE7}"/>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77F63D00-D426-4B17-BB9E-08D9442F83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7C76BB-58F6-4187-AF61-466BDD2E7637}"/>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8908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04C96-BE72-430A-989B-B1C1323CC2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EC841E-3B08-4564-9547-DD41B47C65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B5E7A-33AA-457E-84E5-A73FB1D883D7}"/>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86B4C95D-0846-4F51-88C4-FAC8F62EB1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C00CD6-3CD9-4775-BBAE-CAD0D1A74BEC}"/>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404881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0E0E72-9637-4108-BB28-D6D14DDF58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9ADCF7-6814-438A-AAB6-A524CFFB57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5C8BA-6B86-43AA-AB17-4679160DF658}"/>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1C79A349-198F-479F-AA63-0C7BC9C62E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BE64E-DB51-4872-835E-ED9A12C68187}"/>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92731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C4B4-BD13-461E-B7C9-1F3F5E0B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06EA7-3877-40F7-978A-8B0A37A2F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D341C-F3B3-4367-82FE-E8F54C60BF1F}"/>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FC91FD79-9C05-417B-97DF-0E1D49D944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3DDBAA-A335-4EBF-A9D0-8C6828B45020}"/>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323810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8D82-6AE1-43AC-8386-65C2D9788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DE1E8C-DD4A-406E-B158-0E8A328D4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478BD-37ED-4E7A-830E-E126A87DEE32}"/>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CB4F052D-28C4-456E-BB87-44150FFFFC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7E9FDA-97C8-4456-8F7A-E083D0705F7C}"/>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148785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18BBA-3FA5-4653-BA8A-15ED58AAE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6C6E52-1E53-42EA-984A-58A653D493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5B7BBB-5FB5-425E-83D3-700820079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C8A6D-1344-4F6C-914A-3350610B5C83}"/>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6" name="Footer Placeholder 5">
            <a:extLst>
              <a:ext uri="{FF2B5EF4-FFF2-40B4-BE49-F238E27FC236}">
                <a16:creationId xmlns:a16="http://schemas.microsoft.com/office/drawing/2014/main" id="{ADC4BA9F-2910-40D5-8EB2-5B433ABB0A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A94B98-8D5A-4012-8396-443046737911}"/>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324209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5A86-494A-4041-9D99-4B4CF69CF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2256E5-BE06-4152-B8D4-33B4FF491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7969C-BD3E-4E0F-8238-2943FBC23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54B550-4125-4FC6-877D-91C7CB0054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86CBB6-4CB4-4968-94A1-6BDE7696AF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0126A2-5C16-4D7F-8ED5-BAAA8D76AC30}"/>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8" name="Footer Placeholder 7">
            <a:extLst>
              <a:ext uri="{FF2B5EF4-FFF2-40B4-BE49-F238E27FC236}">
                <a16:creationId xmlns:a16="http://schemas.microsoft.com/office/drawing/2014/main" id="{B9C73AC2-27C1-40D4-8D3B-628C3281391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D3686A3-3B9F-40BF-9C99-A0357EC51406}"/>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397544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05551-1CC3-4DB3-B7E4-288563C71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49ED9-7830-439A-8F6D-6BB8872F2A64}"/>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4" name="Footer Placeholder 3">
            <a:extLst>
              <a:ext uri="{FF2B5EF4-FFF2-40B4-BE49-F238E27FC236}">
                <a16:creationId xmlns:a16="http://schemas.microsoft.com/office/drawing/2014/main" id="{B857BB0D-49BE-4EC5-B839-8BC364A232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85E735-93F3-4A20-849A-98E3E8485A86}"/>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411429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D99E-1886-494E-B658-5E1B2F367B49}"/>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3" name="Footer Placeholder 2">
            <a:extLst>
              <a:ext uri="{FF2B5EF4-FFF2-40B4-BE49-F238E27FC236}">
                <a16:creationId xmlns:a16="http://schemas.microsoft.com/office/drawing/2014/main" id="{B3B6205B-6E85-43DC-B0E1-3C108DC00DE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491C30-966C-43D5-B2E4-904546BB2F12}"/>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139098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0812-EA13-41A8-AFDE-A3FF4CA38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731225-CB30-40C1-98B3-8AD7BA169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EF249-BA8E-41D4-9C7C-0AEA3110C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7293B-4304-4E3B-8052-4171D98FA39E}"/>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6" name="Footer Placeholder 5">
            <a:extLst>
              <a:ext uri="{FF2B5EF4-FFF2-40B4-BE49-F238E27FC236}">
                <a16:creationId xmlns:a16="http://schemas.microsoft.com/office/drawing/2014/main" id="{B29084FA-5B30-4A48-B43A-F9B367177B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EE0B54-E88D-4495-AD21-E6E609DA64B4}"/>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128791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E7A8-F2E7-471B-BCD3-16C5E1864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E986B-9483-480B-B59C-1A2E583AE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237B4DB-D763-4F5A-8A2C-970167A34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49620-C640-4E0F-8D9A-D52644F0CC48}"/>
              </a:ext>
            </a:extLst>
          </p:cNvPr>
          <p:cNvSpPr>
            <a:spLocks noGrp="1"/>
          </p:cNvSpPr>
          <p:nvPr>
            <p:ph type="dt" sz="half" idx="10"/>
          </p:nvPr>
        </p:nvSpPr>
        <p:spPr/>
        <p:txBody>
          <a:bodyPr/>
          <a:lstStyle/>
          <a:p>
            <a:fld id="{50A14B87-10E3-4FDD-A97A-D9B4A6D6456E}" type="datetimeFigureOut">
              <a:rPr lang="en-US" smtClean="0"/>
              <a:t>1/20/2022</a:t>
            </a:fld>
            <a:endParaRPr lang="en-US" dirty="0"/>
          </a:p>
        </p:txBody>
      </p:sp>
      <p:sp>
        <p:nvSpPr>
          <p:cNvPr id="6" name="Footer Placeholder 5">
            <a:extLst>
              <a:ext uri="{FF2B5EF4-FFF2-40B4-BE49-F238E27FC236}">
                <a16:creationId xmlns:a16="http://schemas.microsoft.com/office/drawing/2014/main" id="{B8E83C6F-FB86-450E-9AD4-D219061526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58F4E2-D965-445C-9889-1A0C241D0F8A}"/>
              </a:ext>
            </a:extLst>
          </p:cNvPr>
          <p:cNvSpPr>
            <a:spLocks noGrp="1"/>
          </p:cNvSpPr>
          <p:nvPr>
            <p:ph type="sldNum" sz="quarter" idx="12"/>
          </p:nvPr>
        </p:nvSpPr>
        <p:spPr/>
        <p:txBody>
          <a:bodyPr/>
          <a:lstStyle/>
          <a:p>
            <a:fld id="{048E033B-21D0-4355-8687-F257E859883D}" type="slidenum">
              <a:rPr lang="en-US" smtClean="0"/>
              <a:t>‹#›</a:t>
            </a:fld>
            <a:endParaRPr lang="en-US" dirty="0"/>
          </a:p>
        </p:txBody>
      </p:sp>
    </p:spTree>
    <p:extLst>
      <p:ext uri="{BB962C8B-B14F-4D97-AF65-F5344CB8AC3E}">
        <p14:creationId xmlns:p14="http://schemas.microsoft.com/office/powerpoint/2010/main" val="415985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E6A5A-93D2-4FEE-8637-131E3745A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3155C6-7F42-4B85-8FCC-7D9159105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83D2E-C880-4A46-BE2B-F5FA48E6F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14B87-10E3-4FDD-A97A-D9B4A6D6456E}" type="datetimeFigureOut">
              <a:rPr lang="en-US" smtClean="0"/>
              <a:t>1/20/2022</a:t>
            </a:fld>
            <a:endParaRPr lang="en-US" dirty="0"/>
          </a:p>
        </p:txBody>
      </p:sp>
      <p:sp>
        <p:nvSpPr>
          <p:cNvPr id="5" name="Footer Placeholder 4">
            <a:extLst>
              <a:ext uri="{FF2B5EF4-FFF2-40B4-BE49-F238E27FC236}">
                <a16:creationId xmlns:a16="http://schemas.microsoft.com/office/drawing/2014/main" id="{85942AAB-D96D-40F9-9CD1-145C843F3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B86ABFF-1624-41D8-B909-A57B5820B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E033B-21D0-4355-8687-F257E859883D}" type="slidenum">
              <a:rPr lang="en-US" smtClean="0"/>
              <a:t>‹#›</a:t>
            </a:fld>
            <a:endParaRPr lang="en-US" dirty="0"/>
          </a:p>
        </p:txBody>
      </p:sp>
    </p:spTree>
    <p:extLst>
      <p:ext uri="{BB962C8B-B14F-4D97-AF65-F5344CB8AC3E}">
        <p14:creationId xmlns:p14="http://schemas.microsoft.com/office/powerpoint/2010/main" val="1299534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Class_struggle" TargetMode="External"/><Relationship Id="rId2" Type="http://schemas.openxmlformats.org/officeDocument/2006/relationships/hyperlink" Target="https://en.wikipedia.org/wiki/Anarchists"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en.wikipedia.org/wiki/Social_revolu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en.wikipedia.org/wiki/Confucianis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09E0-4EB6-493B-BC68-168F4F71B598}"/>
              </a:ext>
            </a:extLst>
          </p:cNvPr>
          <p:cNvSpPr>
            <a:spLocks noGrp="1"/>
          </p:cNvSpPr>
          <p:nvPr>
            <p:ph type="ctrTitle"/>
          </p:nvPr>
        </p:nvSpPr>
        <p:spPr>
          <a:xfrm>
            <a:off x="1524000" y="167267"/>
            <a:ext cx="9144000" cy="1257417"/>
          </a:xfrm>
        </p:spPr>
        <p:txBody>
          <a:bodyPr>
            <a:normAutofit/>
          </a:bodyPr>
          <a:lstStyle/>
          <a:p>
            <a:r>
              <a:rPr lang="en-US" sz="6600" b="1" dirty="0">
                <a:solidFill>
                  <a:srgbClr val="C00000"/>
                </a:solidFill>
              </a:rPr>
              <a:t>The Industrial Revolution</a:t>
            </a:r>
          </a:p>
        </p:txBody>
      </p:sp>
      <p:pic>
        <p:nvPicPr>
          <p:cNvPr id="6" name="Picture 5" descr="A factory with smoke coming out of it&#10;&#10;Description automatically generated with low confidence">
            <a:extLst>
              <a:ext uri="{FF2B5EF4-FFF2-40B4-BE49-F238E27FC236}">
                <a16:creationId xmlns:a16="http://schemas.microsoft.com/office/drawing/2014/main" id="{B3B117EB-677F-4A52-A3E4-8AD95D6C4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76" y="1550020"/>
            <a:ext cx="12273776" cy="5307980"/>
          </a:xfrm>
          <a:prstGeom prst="rect">
            <a:avLst/>
          </a:prstGeom>
        </p:spPr>
      </p:pic>
    </p:spTree>
    <p:extLst>
      <p:ext uri="{BB962C8B-B14F-4D97-AF65-F5344CB8AC3E}">
        <p14:creationId xmlns:p14="http://schemas.microsoft.com/office/powerpoint/2010/main" val="269218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1" y="1145629"/>
            <a:ext cx="7981951" cy="5712371"/>
          </a:xfrm>
        </p:spPr>
        <p:txBody>
          <a:bodyPr>
            <a:normAutofit/>
          </a:bodyPr>
          <a:lstStyle/>
          <a:p>
            <a:pPr marL="0" indent="0">
              <a:buNone/>
            </a:pPr>
            <a:r>
              <a:rPr lang="en-US" dirty="0"/>
              <a:t>D.) “Second Industrial Revolutions”</a:t>
            </a:r>
          </a:p>
          <a:p>
            <a:pPr marL="0" indent="0">
              <a:buNone/>
            </a:pPr>
            <a:r>
              <a:rPr lang="en-US" dirty="0"/>
              <a:t>	1. The “second industrial revolution” led to 	new methods in the production of steel, 	chemicals, electricity, and precision 	machinery during the second half of the 	19th century. </a:t>
            </a:r>
          </a:p>
        </p:txBody>
      </p:sp>
      <p:pic>
        <p:nvPicPr>
          <p:cNvPr id="4" name="Picture 3">
            <a:extLst>
              <a:ext uri="{FF2B5EF4-FFF2-40B4-BE49-F238E27FC236}">
                <a16:creationId xmlns:a16="http://schemas.microsoft.com/office/drawing/2014/main" id="{501B08B5-3F4F-438D-99C4-54835AB0A3C9}"/>
              </a:ext>
            </a:extLst>
          </p:cNvPr>
          <p:cNvPicPr>
            <a:picLocks noChangeAspect="1"/>
          </p:cNvPicPr>
          <p:nvPr/>
        </p:nvPicPr>
        <p:blipFill rotWithShape="1">
          <a:blip r:embed="rId2"/>
          <a:srcRect l="1122" t="11414" r="43269" b="47538"/>
          <a:stretch/>
        </p:blipFill>
        <p:spPr>
          <a:xfrm>
            <a:off x="6510288" y="3754653"/>
            <a:ext cx="5193466" cy="2933486"/>
          </a:xfrm>
          <a:prstGeom prst="rect">
            <a:avLst/>
          </a:prstGeom>
        </p:spPr>
      </p:pic>
      <p:pic>
        <p:nvPicPr>
          <p:cNvPr id="5" name="Picture 4">
            <a:extLst>
              <a:ext uri="{FF2B5EF4-FFF2-40B4-BE49-F238E27FC236}">
                <a16:creationId xmlns:a16="http://schemas.microsoft.com/office/drawing/2014/main" id="{D0A4D8E6-4930-4284-BDA5-04AF650AD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3887861"/>
            <a:ext cx="5193466" cy="2667070"/>
          </a:xfrm>
          <a:prstGeom prst="rect">
            <a:avLst/>
          </a:prstGeom>
        </p:spPr>
      </p:pic>
      <p:pic>
        <p:nvPicPr>
          <p:cNvPr id="9" name="Picture 8">
            <a:extLst>
              <a:ext uri="{FF2B5EF4-FFF2-40B4-BE49-F238E27FC236}">
                <a16:creationId xmlns:a16="http://schemas.microsoft.com/office/drawing/2014/main" id="{2C368436-3A73-4EBF-A420-F8FEB9245543}"/>
              </a:ext>
            </a:extLst>
          </p:cNvPr>
          <p:cNvPicPr>
            <a:picLocks noChangeAspect="1"/>
          </p:cNvPicPr>
          <p:nvPr/>
        </p:nvPicPr>
        <p:blipFill rotWithShape="1">
          <a:blip r:embed="rId4"/>
          <a:srcRect l="66797" t="33471" r="10468" b="16806"/>
          <a:stretch/>
        </p:blipFill>
        <p:spPr>
          <a:xfrm>
            <a:off x="7981950" y="174841"/>
            <a:ext cx="3267076" cy="3409951"/>
          </a:xfrm>
          <a:prstGeom prst="rect">
            <a:avLst/>
          </a:prstGeom>
        </p:spPr>
      </p:pic>
    </p:spTree>
    <p:extLst>
      <p:ext uri="{BB962C8B-B14F-4D97-AF65-F5344CB8AC3E}">
        <p14:creationId xmlns:p14="http://schemas.microsoft.com/office/powerpoint/2010/main" val="171693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495424"/>
            <a:ext cx="7629524" cy="5362575"/>
          </a:xfrm>
        </p:spPr>
        <p:txBody>
          <a:bodyPr>
            <a:normAutofit/>
          </a:bodyPr>
          <a:lstStyle/>
          <a:p>
            <a:pPr marL="0" indent="0">
              <a:buNone/>
            </a:pPr>
            <a:r>
              <a:rPr lang="en-US" sz="3600" dirty="0"/>
              <a:t>E.) Resources from Colonies </a:t>
            </a:r>
          </a:p>
          <a:p>
            <a:pPr marL="0" indent="0">
              <a:buNone/>
            </a:pPr>
            <a:r>
              <a:rPr lang="en-US" sz="3600" dirty="0"/>
              <a:t>	</a:t>
            </a:r>
            <a:r>
              <a:rPr lang="en-US" sz="3600" b="1" dirty="0"/>
              <a:t>1. </a:t>
            </a:r>
            <a:r>
              <a:rPr lang="en-US" sz="3600" dirty="0"/>
              <a:t>Access to raw materials from 	colonies to manufacture and sell to</a:t>
            </a:r>
          </a:p>
          <a:p>
            <a:pPr marL="0" indent="0">
              <a:buNone/>
            </a:pPr>
            <a:r>
              <a:rPr lang="en-US" sz="3600" dirty="0"/>
              <a:t> </a:t>
            </a:r>
            <a:r>
              <a:rPr lang="en-US" sz="3600" b="1" dirty="0"/>
              <a:t>	2. </a:t>
            </a:r>
            <a:r>
              <a:rPr lang="en-US" sz="3600" dirty="0"/>
              <a:t>British capitalists/ 	entrepreneurs had extra capital 	to invest $$$</a:t>
            </a:r>
            <a:endParaRPr lang="en-US" sz="3200" dirty="0"/>
          </a:p>
          <a:p>
            <a:pPr marL="0" indent="0">
              <a:buNone/>
            </a:pPr>
            <a:r>
              <a:rPr lang="en-US" sz="3600" dirty="0"/>
              <a:t>	</a:t>
            </a:r>
            <a:r>
              <a:rPr lang="en-US" sz="3600" b="1" dirty="0"/>
              <a:t>3. </a:t>
            </a:r>
            <a:r>
              <a:rPr lang="en-US" sz="3600" dirty="0"/>
              <a:t>Strong naval fleets= defense of 	commercial trading ships </a:t>
            </a:r>
          </a:p>
        </p:txBody>
      </p:sp>
      <p:pic>
        <p:nvPicPr>
          <p:cNvPr id="5" name="Picture 4">
            <a:extLst>
              <a:ext uri="{FF2B5EF4-FFF2-40B4-BE49-F238E27FC236}">
                <a16:creationId xmlns:a16="http://schemas.microsoft.com/office/drawing/2014/main" id="{190E1AE7-3A6D-44A6-8F7F-14A74DAB252D}"/>
              </a:ext>
            </a:extLst>
          </p:cNvPr>
          <p:cNvPicPr>
            <a:picLocks noChangeAspect="1"/>
          </p:cNvPicPr>
          <p:nvPr/>
        </p:nvPicPr>
        <p:blipFill rotWithShape="1">
          <a:blip r:embed="rId2"/>
          <a:srcRect l="34453" t="33055" r="35469" b="32223"/>
          <a:stretch/>
        </p:blipFill>
        <p:spPr>
          <a:xfrm>
            <a:off x="7696200" y="1600199"/>
            <a:ext cx="4257675" cy="4238626"/>
          </a:xfrm>
          <a:prstGeom prst="rect">
            <a:avLst/>
          </a:prstGeom>
        </p:spPr>
      </p:pic>
    </p:spTree>
    <p:extLst>
      <p:ext uri="{BB962C8B-B14F-4D97-AF65-F5344CB8AC3E}">
        <p14:creationId xmlns:p14="http://schemas.microsoft.com/office/powerpoint/2010/main" val="148651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238250"/>
            <a:ext cx="7296150" cy="5619749"/>
          </a:xfrm>
        </p:spPr>
        <p:txBody>
          <a:bodyPr>
            <a:normAutofit lnSpcReduction="10000"/>
          </a:bodyPr>
          <a:lstStyle/>
          <a:p>
            <a:pPr marL="0" indent="0">
              <a:buNone/>
            </a:pPr>
            <a:r>
              <a:rPr lang="en-US" dirty="0"/>
              <a:t>F.) Urbanization</a:t>
            </a:r>
          </a:p>
          <a:p>
            <a:pPr marL="0" indent="0">
              <a:buNone/>
            </a:pPr>
            <a:r>
              <a:rPr lang="en-US" dirty="0"/>
              <a:t>	1. British Enclosure Movement </a:t>
            </a:r>
          </a:p>
          <a:p>
            <a:pPr marL="0" indent="0">
              <a:buNone/>
            </a:pPr>
            <a:r>
              <a:rPr lang="en-US" dirty="0"/>
              <a:t>		*Larger more complex farms</a:t>
            </a:r>
          </a:p>
          <a:p>
            <a:pPr marL="0" indent="0">
              <a:buNone/>
            </a:pPr>
            <a:r>
              <a:rPr lang="en-US" dirty="0"/>
              <a:t>		* Legal protection of private 			property</a:t>
            </a:r>
          </a:p>
          <a:p>
            <a:pPr marL="0" indent="0">
              <a:buNone/>
            </a:pPr>
            <a:r>
              <a:rPr lang="en-US" dirty="0"/>
              <a:t>		*Poor farmers move to cities for 		work= available labor force </a:t>
            </a:r>
          </a:p>
          <a:p>
            <a:pPr marL="0" indent="0" algn="ctr">
              <a:buNone/>
            </a:pPr>
            <a:endParaRPr lang="en-US" sz="2000" dirty="0"/>
          </a:p>
          <a:p>
            <a:pPr marL="0" indent="0" algn="ctr">
              <a:buNone/>
            </a:pPr>
            <a:r>
              <a:rPr lang="en-US" sz="2400" i="0" dirty="0">
                <a:solidFill>
                  <a:srgbClr val="202124"/>
                </a:solidFill>
                <a:effectLst/>
                <a:latin typeface="Roboto" panose="02000000000000000000" pitchFamily="2" charset="0"/>
              </a:rPr>
              <a:t>The Enclosure Movement was a push in the 18th and 19th centuries to take land that had formerly been owned in common by all members of a village, or at least available to the public for grazing animals and growing food, and change it to privately owned land, usually with walls, fences or hedges around it</a:t>
            </a:r>
            <a:endParaRPr lang="en-US" sz="2400" dirty="0"/>
          </a:p>
        </p:txBody>
      </p:sp>
      <p:pic>
        <p:nvPicPr>
          <p:cNvPr id="5" name="Picture 4">
            <a:extLst>
              <a:ext uri="{FF2B5EF4-FFF2-40B4-BE49-F238E27FC236}">
                <a16:creationId xmlns:a16="http://schemas.microsoft.com/office/drawing/2014/main" id="{41243DD7-48FA-44F4-8534-23EFB4C53F9F}"/>
              </a:ext>
            </a:extLst>
          </p:cNvPr>
          <p:cNvPicPr>
            <a:picLocks noChangeAspect="1"/>
          </p:cNvPicPr>
          <p:nvPr/>
        </p:nvPicPr>
        <p:blipFill rotWithShape="1">
          <a:blip r:embed="rId2"/>
          <a:srcRect l="64375" t="29166" r="6953" b="36945"/>
          <a:stretch/>
        </p:blipFill>
        <p:spPr>
          <a:xfrm>
            <a:off x="7534276" y="832642"/>
            <a:ext cx="4460773" cy="5208587"/>
          </a:xfrm>
          <a:prstGeom prst="rect">
            <a:avLst/>
          </a:prstGeom>
        </p:spPr>
      </p:pic>
    </p:spTree>
    <p:extLst>
      <p:ext uri="{BB962C8B-B14F-4D97-AF65-F5344CB8AC3E}">
        <p14:creationId xmlns:p14="http://schemas.microsoft.com/office/powerpoint/2010/main" val="401645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46" y="573863"/>
            <a:ext cx="11667470" cy="5833735"/>
          </a:xfrm>
          <a:prstGeom prst="rect">
            <a:avLst/>
          </a:prstGeom>
        </p:spPr>
      </p:pic>
    </p:spTree>
    <p:extLst>
      <p:ext uri="{BB962C8B-B14F-4D97-AF65-F5344CB8AC3E}">
        <p14:creationId xmlns:p14="http://schemas.microsoft.com/office/powerpoint/2010/main" val="272093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Economic and Political Developments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152524"/>
            <a:ext cx="7296150" cy="5619749"/>
          </a:xfrm>
        </p:spPr>
        <p:txBody>
          <a:bodyPr>
            <a:normAutofit/>
          </a:bodyPr>
          <a:lstStyle/>
          <a:p>
            <a:pPr marL="0" indent="0">
              <a:buNone/>
            </a:pPr>
            <a:r>
              <a:rPr lang="en-US" dirty="0"/>
              <a:t>A.) Economic Boom</a:t>
            </a:r>
          </a:p>
          <a:p>
            <a:pPr marL="0" indent="0">
              <a:buNone/>
            </a:pPr>
            <a:r>
              <a:rPr lang="en-US" dirty="0"/>
              <a:t>	1. Factories= More efficient manufacturing 	and mass-production possible= HUGE 	economic growth</a:t>
            </a:r>
          </a:p>
          <a:p>
            <a:pPr marL="0" indent="0">
              <a:buNone/>
            </a:pPr>
            <a:r>
              <a:rPr lang="en-US" dirty="0"/>
              <a:t>	2. Factory assembly line= shift to unskilled 	labor = more jobs available</a:t>
            </a:r>
          </a:p>
          <a:p>
            <a:pPr marL="0" indent="0">
              <a:buNone/>
            </a:pPr>
            <a:r>
              <a:rPr lang="en-US" dirty="0"/>
              <a:t>	3</a:t>
            </a:r>
            <a:r>
              <a:rPr lang="en-US" sz="3600" b="1" dirty="0"/>
              <a:t>. Railroads, steamships, and the 	telegraph </a:t>
            </a:r>
            <a:r>
              <a:rPr lang="en-US" dirty="0"/>
              <a:t>made exploration, 	development, and communication 	possible in interior regions globally, which 	led to increased trade and migration</a:t>
            </a:r>
          </a:p>
        </p:txBody>
      </p:sp>
      <p:pic>
        <p:nvPicPr>
          <p:cNvPr id="4" name="Picture 3">
            <a:extLst>
              <a:ext uri="{FF2B5EF4-FFF2-40B4-BE49-F238E27FC236}">
                <a16:creationId xmlns:a16="http://schemas.microsoft.com/office/drawing/2014/main" id="{5DB78E9F-3462-44A4-971A-FE0FBE939548}"/>
              </a:ext>
            </a:extLst>
          </p:cNvPr>
          <p:cNvPicPr>
            <a:picLocks noChangeAspect="1"/>
          </p:cNvPicPr>
          <p:nvPr/>
        </p:nvPicPr>
        <p:blipFill rotWithShape="1">
          <a:blip r:embed="rId2"/>
          <a:srcRect l="64752" t="30694" r="8438" b="39722"/>
          <a:stretch/>
        </p:blipFill>
        <p:spPr>
          <a:xfrm>
            <a:off x="7619281" y="1363663"/>
            <a:ext cx="4334593" cy="2438400"/>
          </a:xfrm>
          <a:prstGeom prst="rect">
            <a:avLst/>
          </a:prstGeom>
        </p:spPr>
      </p:pic>
      <p:pic>
        <p:nvPicPr>
          <p:cNvPr id="6" name="Picture 5">
            <a:extLst>
              <a:ext uri="{FF2B5EF4-FFF2-40B4-BE49-F238E27FC236}">
                <a16:creationId xmlns:a16="http://schemas.microsoft.com/office/drawing/2014/main" id="{63726E70-BB37-48FD-9601-BEB11DC4A8F8}"/>
              </a:ext>
            </a:extLst>
          </p:cNvPr>
          <p:cNvPicPr>
            <a:picLocks noChangeAspect="1"/>
          </p:cNvPicPr>
          <p:nvPr/>
        </p:nvPicPr>
        <p:blipFill rotWithShape="1">
          <a:blip r:embed="rId3"/>
          <a:srcRect l="64219" t="42777" r="5078" b="27154"/>
          <a:stretch/>
        </p:blipFill>
        <p:spPr>
          <a:xfrm>
            <a:off x="7468253" y="3962399"/>
            <a:ext cx="4636648" cy="2554289"/>
          </a:xfrm>
          <a:prstGeom prst="rect">
            <a:avLst/>
          </a:prstGeom>
        </p:spPr>
      </p:pic>
    </p:spTree>
    <p:extLst>
      <p:ext uri="{BB962C8B-B14F-4D97-AF65-F5344CB8AC3E}">
        <p14:creationId xmlns:p14="http://schemas.microsoft.com/office/powerpoint/2010/main" val="321508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0704-9034-4F20-B2D1-8BCB9F4E1C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7DFF7A-1DA2-431D-A28E-BA5B294DB01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3B97CF-B1CD-427D-914F-D626B157B7EB}"/>
              </a:ext>
            </a:extLst>
          </p:cNvPr>
          <p:cNvPicPr>
            <a:picLocks noChangeAspect="1"/>
          </p:cNvPicPr>
          <p:nvPr/>
        </p:nvPicPr>
        <p:blipFill rotWithShape="1">
          <a:blip r:embed="rId2"/>
          <a:srcRect l="30548" t="22639" r="32108" b="24306"/>
          <a:stretch/>
        </p:blipFill>
        <p:spPr>
          <a:xfrm>
            <a:off x="409574" y="133349"/>
            <a:ext cx="11363325" cy="6759484"/>
          </a:xfrm>
          <a:prstGeom prst="rect">
            <a:avLst/>
          </a:prstGeom>
        </p:spPr>
      </p:pic>
    </p:spTree>
    <p:extLst>
      <p:ext uri="{BB962C8B-B14F-4D97-AF65-F5344CB8AC3E}">
        <p14:creationId xmlns:p14="http://schemas.microsoft.com/office/powerpoint/2010/main" val="857026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2"/>
            <a:ext cx="10515600" cy="792164"/>
          </a:xfrm>
        </p:spPr>
        <p:txBody>
          <a:bodyPr/>
          <a:lstStyle/>
          <a:p>
            <a:r>
              <a:rPr lang="en-US" b="1" dirty="0"/>
              <a:t>Econ/ Pol Developments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838200"/>
            <a:ext cx="7534276" cy="6019799"/>
          </a:xfrm>
        </p:spPr>
        <p:txBody>
          <a:bodyPr>
            <a:normAutofit fontScale="92500" lnSpcReduction="10000"/>
          </a:bodyPr>
          <a:lstStyle/>
          <a:p>
            <a:pPr marL="0" indent="0">
              <a:buNone/>
            </a:pPr>
            <a:r>
              <a:rPr lang="en-US" dirty="0"/>
              <a:t>B.) Laissez Faire Capitalism/ Entrepreneurship  </a:t>
            </a:r>
          </a:p>
          <a:p>
            <a:pPr marL="0" indent="0">
              <a:buNone/>
            </a:pPr>
            <a:r>
              <a:rPr lang="en-US" dirty="0"/>
              <a:t>	</a:t>
            </a:r>
            <a:r>
              <a:rPr lang="en-US" b="1" dirty="0"/>
              <a:t>1. </a:t>
            </a:r>
            <a:r>
              <a:rPr lang="en-US" dirty="0"/>
              <a:t>Scottish economist Adam Smith “Wealth 	of Nations” (1776)</a:t>
            </a:r>
          </a:p>
          <a:p>
            <a:pPr marL="0" indent="0">
              <a:buNone/>
            </a:pPr>
            <a:r>
              <a:rPr lang="en-US" dirty="0"/>
              <a:t>	</a:t>
            </a:r>
            <a:r>
              <a:rPr lang="en-US" b="1" dirty="0"/>
              <a:t>2. </a:t>
            </a:r>
            <a:r>
              <a:rPr lang="en-US" dirty="0"/>
              <a:t>Gov. hand’s off economy, instead 	determined by supply and demand= free	market</a:t>
            </a:r>
          </a:p>
          <a:p>
            <a:pPr marL="0" indent="0">
              <a:buNone/>
            </a:pPr>
            <a:r>
              <a:rPr lang="en-US" dirty="0"/>
              <a:t>	</a:t>
            </a:r>
            <a:r>
              <a:rPr lang="en-US" b="1" dirty="0"/>
              <a:t>3. </a:t>
            </a:r>
            <a:r>
              <a:rPr lang="en-US" dirty="0"/>
              <a:t>Smith argued that if individuals were 	allowed to seek personal gain, the effect, as 	though guided by an “invisible hand,” would 	be to increase the general welfare. The 	government should refrain from interfering in 	business, except to protect private property.</a:t>
            </a:r>
          </a:p>
          <a:p>
            <a:pPr marL="0" indent="0">
              <a:buNone/>
            </a:pPr>
            <a:r>
              <a:rPr lang="en-US" dirty="0"/>
              <a:t>	</a:t>
            </a:r>
            <a:r>
              <a:rPr lang="en-US" b="1" dirty="0"/>
              <a:t>4. </a:t>
            </a:r>
            <a:r>
              <a:rPr lang="en-US" dirty="0"/>
              <a:t>Mercantilism fades: persuaded by Adam 	Smith’s arguments, governments dismantled 	many of their regulations in the decades after 	1815 </a:t>
            </a:r>
          </a:p>
        </p:txBody>
      </p:sp>
      <p:pic>
        <p:nvPicPr>
          <p:cNvPr id="4" name="Picture 3">
            <a:extLst>
              <a:ext uri="{FF2B5EF4-FFF2-40B4-BE49-F238E27FC236}">
                <a16:creationId xmlns:a16="http://schemas.microsoft.com/office/drawing/2014/main" id="{3BB756F5-4C02-48D3-AC61-F6CA9987D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5486" y="375443"/>
            <a:ext cx="4596514" cy="6107113"/>
          </a:xfrm>
          <a:prstGeom prst="rect">
            <a:avLst/>
          </a:prstGeom>
        </p:spPr>
      </p:pic>
    </p:spTree>
    <p:extLst>
      <p:ext uri="{BB962C8B-B14F-4D97-AF65-F5344CB8AC3E}">
        <p14:creationId xmlns:p14="http://schemas.microsoft.com/office/powerpoint/2010/main" val="4079412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60" y="110747"/>
            <a:ext cx="10774709" cy="6636893"/>
          </a:xfrm>
          <a:prstGeom prst="rect">
            <a:avLst/>
          </a:prstGeom>
        </p:spPr>
      </p:pic>
    </p:spTree>
    <p:extLst>
      <p:ext uri="{BB962C8B-B14F-4D97-AF65-F5344CB8AC3E}">
        <p14:creationId xmlns:p14="http://schemas.microsoft.com/office/powerpoint/2010/main" val="3398889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F0FB-24F3-4673-A5BA-EB2D7DD1B806}"/>
              </a:ext>
            </a:extLst>
          </p:cNvPr>
          <p:cNvSpPr>
            <a:spLocks noGrp="1"/>
          </p:cNvSpPr>
          <p:nvPr>
            <p:ph type="title"/>
          </p:nvPr>
        </p:nvSpPr>
        <p:spPr>
          <a:xfrm>
            <a:off x="266700" y="123825"/>
            <a:ext cx="10515600" cy="1325563"/>
          </a:xfrm>
        </p:spPr>
        <p:txBody>
          <a:bodyPr/>
          <a:lstStyle/>
          <a:p>
            <a:r>
              <a:rPr lang="en-US" b="1" dirty="0"/>
              <a:t>Economic and Political Developments </a:t>
            </a:r>
            <a:endParaRPr lang="en-US" dirty="0"/>
          </a:p>
        </p:txBody>
      </p:sp>
      <p:sp>
        <p:nvSpPr>
          <p:cNvPr id="3" name="Content Placeholder 2">
            <a:extLst>
              <a:ext uri="{FF2B5EF4-FFF2-40B4-BE49-F238E27FC236}">
                <a16:creationId xmlns:a16="http://schemas.microsoft.com/office/drawing/2014/main" id="{9FEBCD3E-5FE1-4735-B137-2DD5D91DB621}"/>
              </a:ext>
            </a:extLst>
          </p:cNvPr>
          <p:cNvSpPr>
            <a:spLocks noGrp="1"/>
          </p:cNvSpPr>
          <p:nvPr>
            <p:ph idx="1"/>
          </p:nvPr>
        </p:nvSpPr>
        <p:spPr>
          <a:xfrm>
            <a:off x="190499" y="1304925"/>
            <a:ext cx="11896725" cy="5429250"/>
          </a:xfrm>
        </p:spPr>
        <p:txBody>
          <a:bodyPr>
            <a:normAutofit fontScale="92500" lnSpcReduction="10000"/>
          </a:bodyPr>
          <a:lstStyle/>
          <a:p>
            <a:pPr marL="0" indent="0">
              <a:buNone/>
            </a:pPr>
            <a:r>
              <a:rPr lang="en-US" sz="3600" dirty="0"/>
              <a:t>C. Europe and America</a:t>
            </a:r>
          </a:p>
          <a:p>
            <a:pPr marL="0" indent="0">
              <a:buNone/>
            </a:pPr>
            <a:r>
              <a:rPr lang="en-US" sz="3600" dirty="0"/>
              <a:t>	“Acutely aware of Britain’s head start and the need to stimulate their own industries, European governments took action. </a:t>
            </a:r>
            <a:r>
              <a:rPr lang="en-US" sz="3600" dirty="0">
                <a:highlight>
                  <a:srgbClr val="FFFF00"/>
                </a:highlight>
              </a:rPr>
              <a:t>They created technical schools. They eliminated internal tariff barriers, tolls, and other hindrances to trade. They encouraged the formation of joint-stock companies and banks to channel private savings into industrial investments.</a:t>
            </a:r>
            <a:r>
              <a:rPr lang="en-US" sz="3600" dirty="0"/>
              <a:t> On the European continent, as in Britain, </a:t>
            </a:r>
            <a:r>
              <a:rPr lang="en-US" sz="4000" b="1" dirty="0"/>
              <a:t>cotton </a:t>
            </a:r>
            <a:r>
              <a:rPr lang="en-US" sz="3600" dirty="0"/>
              <a:t>cloth was the first industry. The mills of France, Belgium, and the German states served local markets but could not compete abroad with the more advanced British industry. By 1830 the political climate in western Europe was as favorable to business as Britain’s had been a half-century earlier.”</a:t>
            </a:r>
          </a:p>
        </p:txBody>
      </p:sp>
    </p:spTree>
    <p:extLst>
      <p:ext uri="{BB962C8B-B14F-4D97-AF65-F5344CB8AC3E}">
        <p14:creationId xmlns:p14="http://schemas.microsoft.com/office/powerpoint/2010/main" val="4065393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81BAAEBD-FFBA-4707-AF73-6AAC305543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5109"/>
            <a:ext cx="12035057" cy="5707781"/>
          </a:xfrm>
        </p:spPr>
      </p:pic>
    </p:spTree>
    <p:extLst>
      <p:ext uri="{BB962C8B-B14F-4D97-AF65-F5344CB8AC3E}">
        <p14:creationId xmlns:p14="http://schemas.microsoft.com/office/powerpoint/2010/main" val="84503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51B6-ABDB-4540-B3F9-C5A4F0573DD3}"/>
              </a:ext>
            </a:extLst>
          </p:cNvPr>
          <p:cNvSpPr>
            <a:spLocks noGrp="1"/>
          </p:cNvSpPr>
          <p:nvPr>
            <p:ph type="title"/>
          </p:nvPr>
        </p:nvSpPr>
        <p:spPr/>
        <p:txBody>
          <a:bodyPr/>
          <a:lstStyle/>
          <a:p>
            <a:r>
              <a:rPr lang="en-US" b="1" dirty="0"/>
              <a:t>Industrial Revolution Begins</a:t>
            </a:r>
          </a:p>
        </p:txBody>
      </p:sp>
      <p:sp>
        <p:nvSpPr>
          <p:cNvPr id="3" name="Content Placeholder 2">
            <a:extLst>
              <a:ext uri="{FF2B5EF4-FFF2-40B4-BE49-F238E27FC236}">
                <a16:creationId xmlns:a16="http://schemas.microsoft.com/office/drawing/2014/main" id="{FFAB33CA-87BA-4119-9C8D-C9AD121C9601}"/>
              </a:ext>
            </a:extLst>
          </p:cNvPr>
          <p:cNvSpPr>
            <a:spLocks noGrp="1"/>
          </p:cNvSpPr>
          <p:nvPr>
            <p:ph idx="1"/>
          </p:nvPr>
        </p:nvSpPr>
        <p:spPr>
          <a:xfrm>
            <a:off x="276489" y="1912253"/>
            <a:ext cx="6191688" cy="4351338"/>
          </a:xfrm>
        </p:spPr>
        <p:txBody>
          <a:bodyPr>
            <a:normAutofit/>
          </a:bodyPr>
          <a:lstStyle/>
          <a:p>
            <a:pPr marL="0" indent="0">
              <a:buNone/>
            </a:pPr>
            <a:r>
              <a:rPr lang="en-US" sz="3600" b="1" dirty="0"/>
              <a:t>When: </a:t>
            </a:r>
            <a:r>
              <a:rPr lang="en-US" sz="3600" dirty="0"/>
              <a:t>1760- 1820ish, then late 19</a:t>
            </a:r>
            <a:r>
              <a:rPr lang="en-US" sz="3600" baseline="30000" dirty="0"/>
              <a:t>th</a:t>
            </a:r>
            <a:r>
              <a:rPr lang="en-US" sz="3600" dirty="0"/>
              <a:t> century again</a:t>
            </a:r>
          </a:p>
          <a:p>
            <a:pPr marL="0" indent="0">
              <a:buNone/>
            </a:pPr>
            <a:endParaRPr lang="en-US" sz="3600" dirty="0"/>
          </a:p>
          <a:p>
            <a:pPr marL="0" indent="0">
              <a:buNone/>
            </a:pPr>
            <a:r>
              <a:rPr lang="en-US" sz="3600" b="1" dirty="0"/>
              <a:t>Where: </a:t>
            </a:r>
            <a:r>
              <a:rPr lang="en-US" sz="3600" dirty="0"/>
              <a:t>Started in Great Britain </a:t>
            </a:r>
          </a:p>
          <a:p>
            <a:pPr marL="0" indent="0">
              <a:buNone/>
            </a:pPr>
            <a:endParaRPr lang="en-US" sz="3600" dirty="0"/>
          </a:p>
          <a:p>
            <a:pPr marL="0" indent="0">
              <a:buNone/>
            </a:pPr>
            <a:r>
              <a:rPr lang="en-US" sz="3600" b="1" dirty="0"/>
              <a:t>What: </a:t>
            </a:r>
            <a:r>
              <a:rPr lang="en-US" sz="3600" dirty="0"/>
              <a:t>Agarin to mechanization/ mass-manufacturing </a:t>
            </a:r>
          </a:p>
        </p:txBody>
      </p:sp>
      <p:pic>
        <p:nvPicPr>
          <p:cNvPr id="4" name="Picture 3">
            <a:extLst>
              <a:ext uri="{FF2B5EF4-FFF2-40B4-BE49-F238E27FC236}">
                <a16:creationId xmlns:a16="http://schemas.microsoft.com/office/drawing/2014/main" id="{71AC5DD4-DF78-458D-9A9A-A3D005C2F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036" y="1546660"/>
            <a:ext cx="4919093" cy="4716931"/>
          </a:xfrm>
          <a:prstGeom prst="rect">
            <a:avLst/>
          </a:prstGeom>
        </p:spPr>
      </p:pic>
    </p:spTree>
    <p:extLst>
      <p:ext uri="{BB962C8B-B14F-4D97-AF65-F5344CB8AC3E}">
        <p14:creationId xmlns:p14="http://schemas.microsoft.com/office/powerpoint/2010/main" val="620605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42639" t="37674" r="22500" b="28125"/>
          <a:stretch/>
        </p:blipFill>
        <p:spPr bwMode="auto">
          <a:xfrm>
            <a:off x="1504950" y="313053"/>
            <a:ext cx="8810625" cy="64414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123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Economic and Political Developments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338030"/>
            <a:ext cx="7296150" cy="5443769"/>
          </a:xfrm>
        </p:spPr>
        <p:txBody>
          <a:bodyPr>
            <a:normAutofit/>
          </a:bodyPr>
          <a:lstStyle/>
          <a:p>
            <a:pPr marL="0" indent="0">
              <a:buNone/>
            </a:pPr>
            <a:r>
              <a:rPr lang="en-US" sz="3200" dirty="0"/>
              <a:t>D.) Josiah Wedgwood (18</a:t>
            </a:r>
            <a:r>
              <a:rPr lang="en-US" sz="3200" baseline="30000" dirty="0"/>
              <a:t>th</a:t>
            </a:r>
            <a:r>
              <a:rPr lang="en-US" sz="3200" dirty="0"/>
              <a:t> century)</a:t>
            </a:r>
          </a:p>
        </p:txBody>
      </p:sp>
      <p:pic>
        <p:nvPicPr>
          <p:cNvPr id="5" name="Picture 4">
            <a:extLst>
              <a:ext uri="{FF2B5EF4-FFF2-40B4-BE49-F238E27FC236}">
                <a16:creationId xmlns:a16="http://schemas.microsoft.com/office/drawing/2014/main" id="{A985E6A4-95EF-46CA-B9CF-7A5E6C932AF8}"/>
              </a:ext>
            </a:extLst>
          </p:cNvPr>
          <p:cNvPicPr>
            <a:picLocks noChangeAspect="1"/>
          </p:cNvPicPr>
          <p:nvPr/>
        </p:nvPicPr>
        <p:blipFill rotWithShape="1">
          <a:blip r:embed="rId2"/>
          <a:srcRect l="10859" t="23473" r="62578" b="15139"/>
          <a:stretch/>
        </p:blipFill>
        <p:spPr>
          <a:xfrm>
            <a:off x="1371601" y="2082870"/>
            <a:ext cx="3486517" cy="4532474"/>
          </a:xfrm>
          <a:prstGeom prst="rect">
            <a:avLst/>
          </a:prstGeom>
        </p:spPr>
      </p:pic>
      <p:pic>
        <p:nvPicPr>
          <p:cNvPr id="9" name="Picture 8">
            <a:extLst>
              <a:ext uri="{FF2B5EF4-FFF2-40B4-BE49-F238E27FC236}">
                <a16:creationId xmlns:a16="http://schemas.microsoft.com/office/drawing/2014/main" id="{607A7B91-CC2C-4999-AD80-D6108D59D83E}"/>
              </a:ext>
            </a:extLst>
          </p:cNvPr>
          <p:cNvPicPr>
            <a:picLocks noChangeAspect="1"/>
          </p:cNvPicPr>
          <p:nvPr/>
        </p:nvPicPr>
        <p:blipFill rotWithShape="1">
          <a:blip r:embed="rId3"/>
          <a:srcRect l="4141" t="13056" r="62030" b="26112"/>
          <a:stretch/>
        </p:blipFill>
        <p:spPr>
          <a:xfrm>
            <a:off x="6248399" y="1171575"/>
            <a:ext cx="5381626" cy="5443769"/>
          </a:xfrm>
          <a:prstGeom prst="rect">
            <a:avLst/>
          </a:prstGeom>
        </p:spPr>
      </p:pic>
    </p:spTree>
    <p:extLst>
      <p:ext uri="{BB962C8B-B14F-4D97-AF65-F5344CB8AC3E}">
        <p14:creationId xmlns:p14="http://schemas.microsoft.com/office/powerpoint/2010/main" val="3985118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325563"/>
            <a:ext cx="7296150" cy="5362575"/>
          </a:xfrm>
        </p:spPr>
        <p:txBody>
          <a:bodyPr>
            <a:normAutofit/>
          </a:bodyPr>
          <a:lstStyle/>
          <a:p>
            <a:pPr marL="0" indent="0">
              <a:buNone/>
            </a:pPr>
            <a:r>
              <a:rPr lang="en-US" dirty="0"/>
              <a:t>A.) New Social Classes</a:t>
            </a:r>
          </a:p>
          <a:p>
            <a:pPr marL="0" indent="0">
              <a:buNone/>
            </a:pPr>
            <a:r>
              <a:rPr lang="en-US" dirty="0"/>
              <a:t>	1. Industrialization led to new elites (rise 	of bourgeoisie). Capitalism led to the 	formation of a comfortable </a:t>
            </a:r>
            <a:r>
              <a:rPr lang="en-US" sz="3200" b="1" dirty="0"/>
              <a:t>middle class 	</a:t>
            </a:r>
            <a:r>
              <a:rPr lang="en-US" dirty="0"/>
              <a:t>in industrial societies.</a:t>
            </a:r>
          </a:p>
          <a:p>
            <a:pPr marL="0" indent="0">
              <a:buNone/>
            </a:pPr>
            <a:r>
              <a:rPr lang="en-US" dirty="0"/>
              <a:t>	2. Aristocrats maintained power through 	existing wealth. Many traditional elites 	remained powerful in the 18th and 19th 	centuries because they used their wealth 	to engage or invest in industrial capitalism.</a:t>
            </a:r>
          </a:p>
          <a:p>
            <a:pPr marL="0" indent="0">
              <a:buNone/>
            </a:pPr>
            <a:r>
              <a:rPr lang="en-US" dirty="0"/>
              <a:t>	3. Exploited working class </a:t>
            </a:r>
            <a:r>
              <a:rPr lang="en-US" dirty="0">
                <a:sym typeface="Wingdings" panose="05000000000000000000" pitchFamily="2" charset="2"/>
              </a:rPr>
              <a:t></a:t>
            </a:r>
            <a:endParaRPr lang="en-US" dirty="0"/>
          </a:p>
          <a:p>
            <a:pPr marL="0" indent="0">
              <a:buNone/>
            </a:pPr>
            <a:r>
              <a:rPr lang="en-US" dirty="0"/>
              <a:t>	</a:t>
            </a:r>
          </a:p>
        </p:txBody>
      </p:sp>
      <p:pic>
        <p:nvPicPr>
          <p:cNvPr id="5" name="Picture 4">
            <a:extLst>
              <a:ext uri="{FF2B5EF4-FFF2-40B4-BE49-F238E27FC236}">
                <a16:creationId xmlns:a16="http://schemas.microsoft.com/office/drawing/2014/main" id="{32AA5939-4FA5-4D6E-B17D-4A00415332CC}"/>
              </a:ext>
            </a:extLst>
          </p:cNvPr>
          <p:cNvPicPr>
            <a:picLocks noChangeAspect="1"/>
          </p:cNvPicPr>
          <p:nvPr/>
        </p:nvPicPr>
        <p:blipFill rotWithShape="1">
          <a:blip r:embed="rId2"/>
          <a:srcRect l="55313" t="23194" r="2890" b="20417"/>
          <a:stretch/>
        </p:blipFill>
        <p:spPr>
          <a:xfrm>
            <a:off x="7413680" y="1325563"/>
            <a:ext cx="4606869" cy="4046537"/>
          </a:xfrm>
          <a:prstGeom prst="rect">
            <a:avLst/>
          </a:prstGeom>
        </p:spPr>
      </p:pic>
    </p:spTree>
    <p:extLst>
      <p:ext uri="{BB962C8B-B14F-4D97-AF65-F5344CB8AC3E}">
        <p14:creationId xmlns:p14="http://schemas.microsoft.com/office/powerpoint/2010/main" val="3082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973139"/>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47625" y="937939"/>
            <a:ext cx="8696324" cy="5645425"/>
          </a:xfrm>
        </p:spPr>
        <p:txBody>
          <a:bodyPr>
            <a:normAutofit fontScale="92500" lnSpcReduction="20000"/>
          </a:bodyPr>
          <a:lstStyle/>
          <a:p>
            <a:pPr marL="0" indent="0">
              <a:buNone/>
            </a:pPr>
            <a:r>
              <a:rPr lang="en-US" dirty="0"/>
              <a:t>B.) Population and City Growth </a:t>
            </a:r>
          </a:p>
          <a:p>
            <a:pPr marL="0" indent="0">
              <a:buNone/>
            </a:pPr>
            <a:r>
              <a:rPr lang="en-US" dirty="0"/>
              <a:t>	1. Sudden population growth, overcrowding, and 	inadequate municipal services conspired to make urban 	problems more serious than in earlier times</a:t>
            </a:r>
          </a:p>
          <a:p>
            <a:pPr marL="0" indent="0">
              <a:buNone/>
            </a:pPr>
            <a:r>
              <a:rPr lang="en-US" dirty="0"/>
              <a:t>	2. Air pollution from burning coal, natural 	resources heavily mined/depleted </a:t>
            </a:r>
          </a:p>
          <a:p>
            <a:pPr marL="0" indent="0">
              <a:buNone/>
            </a:pPr>
            <a:r>
              <a:rPr lang="en-US" dirty="0"/>
              <a:t>	3.</a:t>
            </a:r>
            <a:r>
              <a:rPr lang="en-US" sz="2800" dirty="0"/>
              <a:t>Increased immigration = urbanization/ 	crowded cities/ 	filthy environment/ slum </a:t>
            </a:r>
            <a:r>
              <a:rPr lang="en-US" sz="3500" b="1" dirty="0"/>
              <a:t>tenements</a:t>
            </a:r>
            <a:r>
              <a:rPr lang="en-US" sz="3000" b="1" dirty="0"/>
              <a:t> = disease 	spreads </a:t>
            </a:r>
          </a:p>
          <a:p>
            <a:pPr marL="0" indent="0">
              <a:buNone/>
            </a:pPr>
            <a:endParaRPr lang="en-US" dirty="0"/>
          </a:p>
          <a:p>
            <a:pPr marL="0" indent="0" algn="ctr">
              <a:buNone/>
            </a:pPr>
            <a:r>
              <a:rPr lang="en-US" dirty="0"/>
              <a:t>“Industrialization made some people very prosperous. A great deal of this new wealth went into the building of fine homes, churches, museums, and theaters in wealthy neighborhoods in London, Berlin, and New York. Much of the beauty of London dates from the time of the Industrial Revolution. Yet, by all accounts, the industrial cities grew much too fast, and much of the growth occurred in the poorest neighborhoods.”</a:t>
            </a:r>
          </a:p>
        </p:txBody>
      </p:sp>
      <p:pic>
        <p:nvPicPr>
          <p:cNvPr id="8" name="Picture 7">
            <a:extLst>
              <a:ext uri="{FF2B5EF4-FFF2-40B4-BE49-F238E27FC236}">
                <a16:creationId xmlns:a16="http://schemas.microsoft.com/office/drawing/2014/main" id="{D835803D-A263-4389-A806-09433BC5B33A}"/>
              </a:ext>
            </a:extLst>
          </p:cNvPr>
          <p:cNvPicPr>
            <a:picLocks noChangeAspect="1"/>
          </p:cNvPicPr>
          <p:nvPr/>
        </p:nvPicPr>
        <p:blipFill rotWithShape="1">
          <a:blip r:embed="rId2"/>
          <a:srcRect l="66563" t="27361" r="9609" b="22222"/>
          <a:stretch/>
        </p:blipFill>
        <p:spPr>
          <a:xfrm>
            <a:off x="8743949" y="937939"/>
            <a:ext cx="3352801" cy="5230815"/>
          </a:xfrm>
          <a:prstGeom prst="rect">
            <a:avLst/>
          </a:prstGeom>
        </p:spPr>
      </p:pic>
    </p:spTree>
    <p:extLst>
      <p:ext uri="{BB962C8B-B14F-4D97-AF65-F5344CB8AC3E}">
        <p14:creationId xmlns:p14="http://schemas.microsoft.com/office/powerpoint/2010/main" val="111665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3" y="0"/>
            <a:ext cx="11083159" cy="6626607"/>
          </a:xfrm>
          <a:prstGeom prst="rect">
            <a:avLst/>
          </a:prstGeom>
        </p:spPr>
      </p:pic>
    </p:spTree>
    <p:extLst>
      <p:ext uri="{BB962C8B-B14F-4D97-AF65-F5344CB8AC3E}">
        <p14:creationId xmlns:p14="http://schemas.microsoft.com/office/powerpoint/2010/main" val="302620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69" y="368097"/>
            <a:ext cx="9203410" cy="6121806"/>
          </a:xfrm>
          <a:prstGeom prst="rect">
            <a:avLst/>
          </a:prstGeom>
        </p:spPr>
      </p:pic>
      <p:sp>
        <p:nvSpPr>
          <p:cNvPr id="3" name="TextBox 2">
            <a:extLst>
              <a:ext uri="{FF2B5EF4-FFF2-40B4-BE49-F238E27FC236}">
                <a16:creationId xmlns:a16="http://schemas.microsoft.com/office/drawing/2014/main" id="{7A09C630-AFEE-42BA-8411-770647C1BC8E}"/>
              </a:ext>
            </a:extLst>
          </p:cNvPr>
          <p:cNvSpPr txBox="1"/>
          <p:nvPr/>
        </p:nvSpPr>
        <p:spPr>
          <a:xfrm>
            <a:off x="9567746" y="1706137"/>
            <a:ext cx="2456985" cy="2554545"/>
          </a:xfrm>
          <a:prstGeom prst="rect">
            <a:avLst/>
          </a:prstGeom>
          <a:noFill/>
        </p:spPr>
        <p:txBody>
          <a:bodyPr wrap="square" rtlCol="0">
            <a:spAutoFit/>
          </a:bodyPr>
          <a:lstStyle/>
          <a:p>
            <a:pPr algn="ctr"/>
            <a:r>
              <a:rPr lang="en-US" sz="4000" b="1" dirty="0"/>
              <a:t>Tenement Housing in New York City</a:t>
            </a:r>
          </a:p>
        </p:txBody>
      </p:sp>
    </p:spTree>
    <p:extLst>
      <p:ext uri="{BB962C8B-B14F-4D97-AF65-F5344CB8AC3E}">
        <p14:creationId xmlns:p14="http://schemas.microsoft.com/office/powerpoint/2010/main" val="382297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 y="0"/>
            <a:ext cx="11067393" cy="6858000"/>
          </a:xfrm>
          <a:prstGeom prst="rect">
            <a:avLst/>
          </a:prstGeom>
        </p:spPr>
      </p:pic>
    </p:spTree>
    <p:extLst>
      <p:ext uri="{BB962C8B-B14F-4D97-AF65-F5344CB8AC3E}">
        <p14:creationId xmlns:p14="http://schemas.microsoft.com/office/powerpoint/2010/main" val="3083104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25FC-2E39-411C-9F11-1113AA2213D7}"/>
              </a:ext>
            </a:extLst>
          </p:cNvPr>
          <p:cNvSpPr>
            <a:spLocks noGrp="1"/>
          </p:cNvSpPr>
          <p:nvPr>
            <p:ph type="title"/>
          </p:nvPr>
        </p:nvSpPr>
        <p:spPr/>
        <p:txBody>
          <a:bodyPr/>
          <a:lstStyle/>
          <a:p>
            <a:r>
              <a:rPr lang="en-US" dirty="0"/>
              <a:t>John Snow (Cholera Outbreak London 1854)</a:t>
            </a:r>
          </a:p>
        </p:txBody>
      </p:sp>
      <p:pic>
        <p:nvPicPr>
          <p:cNvPr id="5" name="Picture 4">
            <a:extLst>
              <a:ext uri="{FF2B5EF4-FFF2-40B4-BE49-F238E27FC236}">
                <a16:creationId xmlns:a16="http://schemas.microsoft.com/office/drawing/2014/main" id="{BC3AB4AE-C10B-4FB1-B7D3-FDFB9EFD3F94}"/>
              </a:ext>
            </a:extLst>
          </p:cNvPr>
          <p:cNvPicPr>
            <a:picLocks noChangeAspect="1"/>
          </p:cNvPicPr>
          <p:nvPr/>
        </p:nvPicPr>
        <p:blipFill rotWithShape="1">
          <a:blip r:embed="rId2"/>
          <a:srcRect l="31563" t="26944" r="17187" b="8889"/>
          <a:stretch/>
        </p:blipFill>
        <p:spPr>
          <a:xfrm>
            <a:off x="4686299" y="1438275"/>
            <a:ext cx="7357423" cy="5181600"/>
          </a:xfrm>
          <a:prstGeom prst="rect">
            <a:avLst/>
          </a:prstGeom>
        </p:spPr>
      </p:pic>
      <p:pic>
        <p:nvPicPr>
          <p:cNvPr id="7" name="Picture 6">
            <a:extLst>
              <a:ext uri="{FF2B5EF4-FFF2-40B4-BE49-F238E27FC236}">
                <a16:creationId xmlns:a16="http://schemas.microsoft.com/office/drawing/2014/main" id="{58CED63D-FA91-4DC1-9B5E-B71CEC06D9EE}"/>
              </a:ext>
            </a:extLst>
          </p:cNvPr>
          <p:cNvPicPr>
            <a:picLocks noChangeAspect="1"/>
          </p:cNvPicPr>
          <p:nvPr/>
        </p:nvPicPr>
        <p:blipFill rotWithShape="1">
          <a:blip r:embed="rId3"/>
          <a:srcRect l="70781" t="27362" r="10547" b="25693"/>
          <a:stretch/>
        </p:blipFill>
        <p:spPr>
          <a:xfrm>
            <a:off x="561975" y="1276349"/>
            <a:ext cx="3819525" cy="5401673"/>
          </a:xfrm>
          <a:prstGeom prst="rect">
            <a:avLst/>
          </a:prstGeom>
        </p:spPr>
      </p:pic>
    </p:spTree>
    <p:extLst>
      <p:ext uri="{BB962C8B-B14F-4D97-AF65-F5344CB8AC3E}">
        <p14:creationId xmlns:p14="http://schemas.microsoft.com/office/powerpoint/2010/main" val="2301672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3634-2B60-4825-9893-6FBA093BA343}"/>
              </a:ext>
            </a:extLst>
          </p:cNvPr>
          <p:cNvSpPr>
            <a:spLocks noGrp="1"/>
          </p:cNvSpPr>
          <p:nvPr>
            <p:ph type="title"/>
          </p:nvPr>
        </p:nvSpPr>
        <p:spPr/>
        <p:txBody>
          <a:bodyPr/>
          <a:lstStyle/>
          <a:p>
            <a:r>
              <a:rPr lang="en-US" dirty="0"/>
              <a:t>Thomas Malthus (population and sustainability) </a:t>
            </a:r>
          </a:p>
        </p:txBody>
      </p:sp>
      <p:sp>
        <p:nvSpPr>
          <p:cNvPr id="3" name="Content Placeholder 2">
            <a:extLst>
              <a:ext uri="{FF2B5EF4-FFF2-40B4-BE49-F238E27FC236}">
                <a16:creationId xmlns:a16="http://schemas.microsoft.com/office/drawing/2014/main" id="{D5E3AD88-D98A-4E97-8068-BE743CFA3A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936C51-9D1C-4954-94A6-20D19734756D}"/>
              </a:ext>
            </a:extLst>
          </p:cNvPr>
          <p:cNvPicPr>
            <a:picLocks noChangeAspect="1"/>
          </p:cNvPicPr>
          <p:nvPr/>
        </p:nvPicPr>
        <p:blipFill rotWithShape="1">
          <a:blip r:embed="rId2"/>
          <a:srcRect l="24632" t="22316" r="26579" b="18035"/>
          <a:stretch/>
        </p:blipFill>
        <p:spPr>
          <a:xfrm>
            <a:off x="838200" y="1690688"/>
            <a:ext cx="10914246" cy="5122800"/>
          </a:xfrm>
          <a:prstGeom prst="rect">
            <a:avLst/>
          </a:prstGeom>
        </p:spPr>
      </p:pic>
    </p:spTree>
    <p:extLst>
      <p:ext uri="{BB962C8B-B14F-4D97-AF65-F5344CB8AC3E}">
        <p14:creationId xmlns:p14="http://schemas.microsoft.com/office/powerpoint/2010/main" val="1929935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171574"/>
            <a:ext cx="7296150" cy="5362575"/>
          </a:xfrm>
        </p:spPr>
        <p:txBody>
          <a:bodyPr>
            <a:normAutofit/>
          </a:bodyPr>
          <a:lstStyle/>
          <a:p>
            <a:pPr marL="0" indent="0">
              <a:buNone/>
            </a:pPr>
            <a:r>
              <a:rPr lang="en-US" sz="3200" dirty="0"/>
              <a:t>C.) Working Conditions</a:t>
            </a:r>
          </a:p>
          <a:p>
            <a:pPr marL="0" indent="0">
              <a:buNone/>
            </a:pPr>
            <a:r>
              <a:rPr lang="en-US" sz="3200" dirty="0"/>
              <a:t>	1. Most industrial jobs were 	unskilled, repetitive, boring, and 	DANGEROUS. </a:t>
            </a:r>
          </a:p>
          <a:p>
            <a:pPr marL="0" indent="0">
              <a:buNone/>
            </a:pPr>
            <a:r>
              <a:rPr lang="en-US" sz="3200" dirty="0"/>
              <a:t>	2. Lightbulb in late 1800s expanded 	working hours. </a:t>
            </a:r>
          </a:p>
          <a:p>
            <a:pPr marL="0" indent="0">
              <a:buNone/>
            </a:pPr>
            <a:r>
              <a:rPr lang="en-US" sz="3200" dirty="0"/>
              <a:t>	3. Workdays were long; there were 	few breaks; and foremen watched 	constantly. Industrial accidents were 	common and could ruin a family.</a:t>
            </a:r>
          </a:p>
        </p:txBody>
      </p:sp>
      <p:pic>
        <p:nvPicPr>
          <p:cNvPr id="5" name="Picture 4">
            <a:extLst>
              <a:ext uri="{FF2B5EF4-FFF2-40B4-BE49-F238E27FC236}">
                <a16:creationId xmlns:a16="http://schemas.microsoft.com/office/drawing/2014/main" id="{A84700E3-09D2-4F90-8C1D-2A768118EE3C}"/>
              </a:ext>
            </a:extLst>
          </p:cNvPr>
          <p:cNvPicPr>
            <a:picLocks noChangeAspect="1"/>
          </p:cNvPicPr>
          <p:nvPr/>
        </p:nvPicPr>
        <p:blipFill rotWithShape="1">
          <a:blip r:embed="rId2"/>
          <a:srcRect l="35469" t="33333" r="28515" b="21806"/>
          <a:stretch/>
        </p:blipFill>
        <p:spPr>
          <a:xfrm>
            <a:off x="7081677" y="1171574"/>
            <a:ext cx="4948399" cy="4191002"/>
          </a:xfrm>
          <a:prstGeom prst="rect">
            <a:avLst/>
          </a:prstGeom>
        </p:spPr>
      </p:pic>
    </p:spTree>
    <p:extLst>
      <p:ext uri="{BB962C8B-B14F-4D97-AF65-F5344CB8AC3E}">
        <p14:creationId xmlns:p14="http://schemas.microsoft.com/office/powerpoint/2010/main" val="3175402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2EC2-FBCC-4730-9AD4-26CFA467CA38}"/>
              </a:ext>
            </a:extLst>
          </p:cNvPr>
          <p:cNvSpPr>
            <a:spLocks noGrp="1"/>
          </p:cNvSpPr>
          <p:nvPr>
            <p:ph type="title"/>
          </p:nvPr>
        </p:nvSpPr>
        <p:spPr/>
        <p:txBody>
          <a:bodyPr/>
          <a:lstStyle/>
          <a:p>
            <a:endParaRPr lang="en-US" dirty="0"/>
          </a:p>
        </p:txBody>
      </p:sp>
      <p:pic>
        <p:nvPicPr>
          <p:cNvPr id="5" name="Content Placeholder 4" descr="Timeline&#10;&#10;Description automatically generated with low confidence">
            <a:extLst>
              <a:ext uri="{FF2B5EF4-FFF2-40B4-BE49-F238E27FC236}">
                <a16:creationId xmlns:a16="http://schemas.microsoft.com/office/drawing/2014/main" id="{D1B140F6-D917-490E-B3A5-8720746AC9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287"/>
            <a:ext cx="12192000" cy="6837596"/>
          </a:xfrm>
        </p:spPr>
      </p:pic>
    </p:spTree>
    <p:extLst>
      <p:ext uri="{BB962C8B-B14F-4D97-AF65-F5344CB8AC3E}">
        <p14:creationId xmlns:p14="http://schemas.microsoft.com/office/powerpoint/2010/main" val="3233581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982665"/>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992191"/>
            <a:ext cx="11887199" cy="5705474"/>
          </a:xfrm>
        </p:spPr>
        <p:txBody>
          <a:bodyPr>
            <a:normAutofit fontScale="85000" lnSpcReduction="20000"/>
          </a:bodyPr>
          <a:lstStyle/>
          <a:p>
            <a:pPr marL="0" indent="0">
              <a:buNone/>
            </a:pPr>
            <a:r>
              <a:rPr lang="en-US" sz="3200" dirty="0"/>
              <a:t>D.) Child Labor</a:t>
            </a:r>
          </a:p>
          <a:p>
            <a:pPr marL="0" indent="0">
              <a:buNone/>
            </a:pPr>
            <a:r>
              <a:rPr lang="en-US" sz="3200" dirty="0"/>
              <a:t>	</a:t>
            </a:r>
            <a:r>
              <a:rPr lang="en-US" sz="3300" dirty="0"/>
              <a:t>“Even with both parents working, poor families found it hard to make ends meet. As in preindustrial societies, parents thought children should contribute to their upkeep as soon as they were able to. The first generation of workers brought children as young as five or six with them to the factories and mines; they had little choice, since there were no public schools or daycare centers. Employers encouraged the practice and even hired orphans. They preferred children because they were cheaper and more docile than adults and were better able to tie broken threads or crawl under machines to sweep the dust. </a:t>
            </a:r>
          </a:p>
          <a:p>
            <a:pPr marL="0" indent="0">
              <a:buNone/>
            </a:pPr>
            <a:endParaRPr lang="en-US" sz="3300" dirty="0"/>
          </a:p>
          <a:p>
            <a:pPr marL="0" indent="0">
              <a:buNone/>
            </a:pPr>
            <a:r>
              <a:rPr lang="en-US" sz="3300" dirty="0"/>
              <a:t>In Arkwright’s cotton mills two-thirds of the workers were children. In another mill 17 percent were under ten years of age, and 53 percent were between ten and seventeen; they worked fourteen to sixteen hours a day and were beaten if they made mistakes or fell asleep. Mine operators used children to pull coal carts along the low passageways from the coal face to the mine shaft. In the mid-nineteenth century, when the British government began restricting child labor, mill owners increasingly recruited adult immigrants from Ireland.”</a:t>
            </a:r>
          </a:p>
        </p:txBody>
      </p:sp>
    </p:spTree>
    <p:extLst>
      <p:ext uri="{BB962C8B-B14F-4D97-AF65-F5344CB8AC3E}">
        <p14:creationId xmlns:p14="http://schemas.microsoft.com/office/powerpoint/2010/main" val="1519673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BF21-D8FD-4454-B5C2-A64F64212A5E}"/>
              </a:ext>
            </a:extLst>
          </p:cNvPr>
          <p:cNvSpPr>
            <a:spLocks noGrp="1"/>
          </p:cNvSpPr>
          <p:nvPr>
            <p:ph type="title"/>
          </p:nvPr>
        </p:nvSpPr>
        <p:spPr/>
        <p:txBody>
          <a:bodyPr/>
          <a:lstStyle/>
          <a:p>
            <a:endParaRPr lang="en-US" dirty="0"/>
          </a:p>
        </p:txBody>
      </p:sp>
      <p:pic>
        <p:nvPicPr>
          <p:cNvPr id="5" name="Content Placeholder 4" descr="A few children working in a factory&#10;&#10;Description automatically generated with low confidence">
            <a:extLst>
              <a:ext uri="{FF2B5EF4-FFF2-40B4-BE49-F238E27FC236}">
                <a16:creationId xmlns:a16="http://schemas.microsoft.com/office/drawing/2014/main" id="{CE27605D-BD60-4253-9460-75AFD815F4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049" y="0"/>
            <a:ext cx="10629834" cy="6881924"/>
          </a:xfrm>
        </p:spPr>
      </p:pic>
    </p:spTree>
    <p:extLst>
      <p:ext uri="{BB962C8B-B14F-4D97-AF65-F5344CB8AC3E}">
        <p14:creationId xmlns:p14="http://schemas.microsoft.com/office/powerpoint/2010/main" val="2796855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posing for a photo&#10;&#10;Description automatically generated with medium confidence">
            <a:extLst>
              <a:ext uri="{FF2B5EF4-FFF2-40B4-BE49-F238E27FC236}">
                <a16:creationId xmlns:a16="http://schemas.microsoft.com/office/drawing/2014/main" id="{E74D0542-9AE7-4506-96D1-53F5A0E7E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94" y="0"/>
            <a:ext cx="11519211" cy="6877018"/>
          </a:xfrm>
          <a:prstGeom prst="rect">
            <a:avLst/>
          </a:prstGeom>
        </p:spPr>
      </p:pic>
    </p:spTree>
    <p:extLst>
      <p:ext uri="{BB962C8B-B14F-4D97-AF65-F5344CB8AC3E}">
        <p14:creationId xmlns:p14="http://schemas.microsoft.com/office/powerpoint/2010/main" val="640659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095376"/>
            <a:ext cx="7296150" cy="5762624"/>
          </a:xfrm>
        </p:spPr>
        <p:txBody>
          <a:bodyPr>
            <a:normAutofit/>
          </a:bodyPr>
          <a:lstStyle/>
          <a:p>
            <a:pPr marL="0" indent="0">
              <a:buNone/>
            </a:pPr>
            <a:r>
              <a:rPr lang="en-US" dirty="0"/>
              <a:t>E.) Gender Roles</a:t>
            </a:r>
          </a:p>
          <a:p>
            <a:pPr marL="0" indent="0">
              <a:buNone/>
            </a:pPr>
            <a:r>
              <a:rPr lang="en-US" sz="2800" dirty="0"/>
              <a:t>	1. Gender roles changed= </a:t>
            </a:r>
            <a:r>
              <a:rPr lang="en-US" dirty="0"/>
              <a:t>new work and 	professional opportunities</a:t>
            </a:r>
            <a:r>
              <a:rPr lang="en-US" sz="2800" dirty="0"/>
              <a:t>	</a:t>
            </a:r>
          </a:p>
          <a:p>
            <a:pPr marL="0" indent="0">
              <a:buNone/>
            </a:pPr>
            <a:r>
              <a:rPr lang="en-US" dirty="0"/>
              <a:t>	</a:t>
            </a:r>
            <a:r>
              <a:rPr lang="en-US" sz="2800" dirty="0"/>
              <a:t>2. Working class women worked in </a:t>
            </a:r>
            <a:r>
              <a:rPr lang="en-US" sz="2800" b="1" dirty="0"/>
              <a:t>textile 	mills </a:t>
            </a:r>
            <a:r>
              <a:rPr lang="en-US" sz="2800" dirty="0"/>
              <a:t>vs separate spheres ideas (</a:t>
            </a:r>
            <a:r>
              <a:rPr lang="en-US" sz="2800" b="1" dirty="0"/>
              <a:t>cult of 	</a:t>
            </a:r>
            <a:r>
              <a:rPr lang="en-US" b="1" dirty="0"/>
              <a:t>domesticity</a:t>
            </a:r>
            <a:r>
              <a:rPr lang="en-US" dirty="0"/>
              <a:t>) </a:t>
            </a:r>
            <a:endParaRPr lang="en-US" sz="2800" dirty="0"/>
          </a:p>
          <a:p>
            <a:pPr marL="0" indent="0">
              <a:buNone/>
            </a:pPr>
            <a:r>
              <a:rPr lang="en-US" dirty="0"/>
              <a:t>	3. On average, women earned one-third to 	one-half as much as men.</a:t>
            </a:r>
            <a:endParaRPr lang="en-US" sz="2800" dirty="0"/>
          </a:p>
          <a:p>
            <a:pPr marL="0" indent="0">
              <a:buNone/>
            </a:pPr>
            <a:r>
              <a:rPr lang="en-US" dirty="0"/>
              <a:t>	4. </a:t>
            </a:r>
            <a:r>
              <a:rPr lang="en-US" b="1" dirty="0"/>
              <a:t>Feminism </a:t>
            </a:r>
            <a:r>
              <a:rPr lang="en-US" dirty="0"/>
              <a:t>emerged to advocate for 	allowing women to gain access to the new 	jobs, educational opportunities, and 	expanding political rights available to men 	in industrial societies. </a:t>
            </a:r>
          </a:p>
        </p:txBody>
      </p:sp>
      <p:pic>
        <p:nvPicPr>
          <p:cNvPr id="4" name="Picture 3">
            <a:extLst>
              <a:ext uri="{FF2B5EF4-FFF2-40B4-BE49-F238E27FC236}">
                <a16:creationId xmlns:a16="http://schemas.microsoft.com/office/drawing/2014/main" id="{C7079BD6-DEAC-4784-B397-7ED7369FB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066" y="1209676"/>
            <a:ext cx="4440208" cy="5035816"/>
          </a:xfrm>
          <a:prstGeom prst="rect">
            <a:avLst/>
          </a:prstGeom>
        </p:spPr>
      </p:pic>
    </p:spTree>
    <p:extLst>
      <p:ext uri="{BB962C8B-B14F-4D97-AF65-F5344CB8AC3E}">
        <p14:creationId xmlns:p14="http://schemas.microsoft.com/office/powerpoint/2010/main" val="2236866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0534-97F3-48B6-95C3-24D1814020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DF52EB-74D9-4F0B-81E3-417DE95819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5A9454-E1F4-4FB0-9F2B-4E16A6D3A96E}"/>
              </a:ext>
            </a:extLst>
          </p:cNvPr>
          <p:cNvPicPr>
            <a:picLocks noChangeAspect="1"/>
          </p:cNvPicPr>
          <p:nvPr/>
        </p:nvPicPr>
        <p:blipFill rotWithShape="1">
          <a:blip r:embed="rId2"/>
          <a:srcRect l="32422" t="21667" r="35156" b="23889"/>
          <a:stretch/>
        </p:blipFill>
        <p:spPr>
          <a:xfrm>
            <a:off x="161924" y="125412"/>
            <a:ext cx="6994843" cy="6607175"/>
          </a:xfrm>
          <a:prstGeom prst="rect">
            <a:avLst/>
          </a:prstGeom>
        </p:spPr>
      </p:pic>
      <p:pic>
        <p:nvPicPr>
          <p:cNvPr id="7" name="Picture 6">
            <a:extLst>
              <a:ext uri="{FF2B5EF4-FFF2-40B4-BE49-F238E27FC236}">
                <a16:creationId xmlns:a16="http://schemas.microsoft.com/office/drawing/2014/main" id="{0D092FE6-FD65-40B7-882F-B4427FCB6471}"/>
              </a:ext>
            </a:extLst>
          </p:cNvPr>
          <p:cNvPicPr>
            <a:picLocks noChangeAspect="1"/>
          </p:cNvPicPr>
          <p:nvPr/>
        </p:nvPicPr>
        <p:blipFill rotWithShape="1">
          <a:blip r:embed="rId3"/>
          <a:srcRect l="16328" t="9931" r="48516" b="5324"/>
          <a:stretch/>
        </p:blipFill>
        <p:spPr>
          <a:xfrm>
            <a:off x="7315200" y="233361"/>
            <a:ext cx="4703050" cy="6376989"/>
          </a:xfrm>
          <a:prstGeom prst="rect">
            <a:avLst/>
          </a:prstGeom>
        </p:spPr>
      </p:pic>
    </p:spTree>
    <p:extLst>
      <p:ext uri="{BB962C8B-B14F-4D97-AF65-F5344CB8AC3E}">
        <p14:creationId xmlns:p14="http://schemas.microsoft.com/office/powerpoint/2010/main" val="2122766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Society in the Industrial Age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84282" y="1316038"/>
            <a:ext cx="7296150" cy="5362575"/>
          </a:xfrm>
        </p:spPr>
        <p:txBody>
          <a:bodyPr>
            <a:normAutofit/>
          </a:bodyPr>
          <a:lstStyle/>
          <a:p>
            <a:pPr marL="0" indent="0">
              <a:buNone/>
            </a:pPr>
            <a:r>
              <a:rPr lang="en-US" sz="3200" dirty="0"/>
              <a:t>F.) Social Darwinism</a:t>
            </a:r>
          </a:p>
          <a:p>
            <a:pPr marL="0" indent="0">
              <a:buNone/>
            </a:pPr>
            <a:r>
              <a:rPr lang="en-US" sz="3200" dirty="0"/>
              <a:t>	</a:t>
            </a:r>
            <a:r>
              <a:rPr lang="en-US" sz="3200" dirty="0">
                <a:cs typeface="Arial" panose="020B0604020202020204" pitchFamily="34" charset="0"/>
              </a:rPr>
              <a:t>1. “natural selection” and “survival of 	the fittest” within society= 	</a:t>
            </a:r>
            <a:r>
              <a:rPr lang="en-US" sz="3200" b="0" i="0" dirty="0">
                <a:effectLst/>
                <a:cs typeface="Arial" panose="020B0604020202020204" pitchFamily="34" charset="0"/>
              </a:rPr>
              <a:t>used 	to 	justify political conservatism, 	imperialism, and racism and to 	discourage intervention and reform</a:t>
            </a:r>
            <a:endParaRPr lang="en-US" sz="3200" dirty="0">
              <a:cs typeface="Arial" panose="020B0604020202020204" pitchFamily="34" charset="0"/>
            </a:endParaRPr>
          </a:p>
          <a:p>
            <a:pPr marL="0" indent="0">
              <a:buNone/>
            </a:pPr>
            <a:endParaRPr lang="en-US" sz="3200" dirty="0"/>
          </a:p>
          <a:p>
            <a:pPr marL="0" indent="0">
              <a:buNone/>
            </a:pPr>
            <a:r>
              <a:rPr lang="en-US" sz="3200" dirty="0"/>
              <a:t>	2. </a:t>
            </a:r>
            <a:r>
              <a:rPr lang="en-US" sz="3200" b="1" dirty="0"/>
              <a:t>Nationalism, Nativism, and Social 	Darwinism </a:t>
            </a:r>
            <a:r>
              <a:rPr lang="en-US" sz="3200" dirty="0"/>
              <a:t>emerged to promote 	military and imperial expansion 	favored by the new industrial elites. </a:t>
            </a:r>
          </a:p>
        </p:txBody>
      </p:sp>
      <p:pic>
        <p:nvPicPr>
          <p:cNvPr id="5" name="Picture 4">
            <a:extLst>
              <a:ext uri="{FF2B5EF4-FFF2-40B4-BE49-F238E27FC236}">
                <a16:creationId xmlns:a16="http://schemas.microsoft.com/office/drawing/2014/main" id="{EAD4E8D1-45F9-4CA8-ADFB-FC0FC5941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76" y="956467"/>
            <a:ext cx="4362136" cy="5362575"/>
          </a:xfrm>
          <a:prstGeom prst="rect">
            <a:avLst/>
          </a:prstGeom>
        </p:spPr>
      </p:pic>
    </p:spTree>
    <p:extLst>
      <p:ext uri="{BB962C8B-B14F-4D97-AF65-F5344CB8AC3E}">
        <p14:creationId xmlns:p14="http://schemas.microsoft.com/office/powerpoint/2010/main" val="1366437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A88D-79C6-4DF1-BBCC-58771642DC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4DABFC-B116-4683-8892-EBD0E8362FD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105F283-4CA2-49DE-9FC1-F9F4FDECE2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37" y="0"/>
            <a:ext cx="6252591" cy="6858000"/>
          </a:xfrm>
          <a:prstGeom prst="rect">
            <a:avLst/>
          </a:prstGeom>
          <a:noFill/>
          <a:ln>
            <a:noFill/>
          </a:ln>
        </p:spPr>
      </p:pic>
      <p:pic>
        <p:nvPicPr>
          <p:cNvPr id="5" name="Picture 4" descr="A picture containing text, book, outdoor&#10;&#10;Description automatically generated">
            <a:extLst>
              <a:ext uri="{FF2B5EF4-FFF2-40B4-BE49-F238E27FC236}">
                <a16:creationId xmlns:a16="http://schemas.microsoft.com/office/drawing/2014/main" id="{FADD4574-67C6-40E1-BF46-BFD1B381B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884" y="834307"/>
            <a:ext cx="5342656" cy="5342656"/>
          </a:xfrm>
          <a:prstGeom prst="rect">
            <a:avLst/>
          </a:prstGeom>
        </p:spPr>
      </p:pic>
    </p:spTree>
    <p:extLst>
      <p:ext uri="{BB962C8B-B14F-4D97-AF65-F5344CB8AC3E}">
        <p14:creationId xmlns:p14="http://schemas.microsoft.com/office/powerpoint/2010/main" val="1185075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C34C-3FCD-4F0C-A3A8-857B6D9BE7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7A6ACA-AFD3-4561-B4AD-9C9ED3F1C1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D6EC5A7-9F6F-4623-BD89-24BE78484810}"/>
              </a:ext>
            </a:extLst>
          </p:cNvPr>
          <p:cNvPicPr>
            <a:picLocks noChangeAspect="1"/>
          </p:cNvPicPr>
          <p:nvPr/>
        </p:nvPicPr>
        <p:blipFill rotWithShape="1">
          <a:blip r:embed="rId2"/>
          <a:srcRect l="16094" t="19444" r="28047" b="23888"/>
          <a:stretch/>
        </p:blipFill>
        <p:spPr>
          <a:xfrm>
            <a:off x="276225" y="115093"/>
            <a:ext cx="11468100" cy="6544035"/>
          </a:xfrm>
          <a:prstGeom prst="rect">
            <a:avLst/>
          </a:prstGeom>
        </p:spPr>
      </p:pic>
    </p:spTree>
    <p:extLst>
      <p:ext uri="{BB962C8B-B14F-4D97-AF65-F5344CB8AC3E}">
        <p14:creationId xmlns:p14="http://schemas.microsoft.com/office/powerpoint/2010/main" val="2388592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902" y="268014"/>
            <a:ext cx="11083159" cy="1754326"/>
          </a:xfrm>
          <a:prstGeom prst="rect">
            <a:avLst/>
          </a:prstGeom>
          <a:noFill/>
        </p:spPr>
        <p:txBody>
          <a:bodyPr wrap="square" rtlCol="0">
            <a:spAutoFit/>
          </a:bodyPr>
          <a:lstStyle/>
          <a:p>
            <a:pPr algn="ctr"/>
            <a:r>
              <a:rPr lang="en-US" sz="5400" dirty="0"/>
              <a:t>Philanthropy (“Gospel of Wealth”)</a:t>
            </a:r>
          </a:p>
          <a:p>
            <a:endParaRPr lang="en-US" sz="5400" b="1" dirty="0"/>
          </a:p>
        </p:txBody>
      </p:sp>
      <p:pic>
        <p:nvPicPr>
          <p:cNvPr id="5124" name="Picture 4" descr="Image result for gospel of wealth">
            <a:extLst>
              <a:ext uri="{FF2B5EF4-FFF2-40B4-BE49-F238E27FC236}">
                <a16:creationId xmlns:a16="http://schemas.microsoft.com/office/drawing/2014/main" id="{57E449B5-7C60-4A1A-AD9F-71011F1F4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156" y="1145176"/>
            <a:ext cx="4450936" cy="54013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gospel of wealth">
            <a:extLst>
              <a:ext uri="{FF2B5EF4-FFF2-40B4-BE49-F238E27FC236}">
                <a16:creationId xmlns:a16="http://schemas.microsoft.com/office/drawing/2014/main" id="{E9E63363-2F3D-43CB-AFC6-D1E753232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475" y="1145176"/>
            <a:ext cx="3616186" cy="550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26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902" y="268014"/>
            <a:ext cx="11083159" cy="1754326"/>
          </a:xfrm>
          <a:prstGeom prst="rect">
            <a:avLst/>
          </a:prstGeom>
          <a:noFill/>
        </p:spPr>
        <p:txBody>
          <a:bodyPr wrap="square" rtlCol="0">
            <a:spAutoFit/>
          </a:bodyPr>
          <a:lstStyle/>
          <a:p>
            <a:pPr algn="ctr"/>
            <a:r>
              <a:rPr lang="en-US" sz="5400" dirty="0"/>
              <a:t>Carnegie Hall (NYC)</a:t>
            </a:r>
          </a:p>
          <a:p>
            <a:endParaRPr lang="en-US" sz="5400" b="1" dirty="0"/>
          </a:p>
        </p:txBody>
      </p:sp>
      <p:pic>
        <p:nvPicPr>
          <p:cNvPr id="5122" name="Picture 2" descr="Image result for carnegie hall">
            <a:extLst>
              <a:ext uri="{FF2B5EF4-FFF2-40B4-BE49-F238E27FC236}">
                <a16:creationId xmlns:a16="http://schemas.microsoft.com/office/drawing/2014/main" id="{512A36C8-F9DD-4C6B-8F07-030ED2D2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852" y="1237973"/>
            <a:ext cx="8231257" cy="548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8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A221-0A4A-473C-B94C-148D607403E8}"/>
              </a:ext>
            </a:extLst>
          </p:cNvPr>
          <p:cNvSpPr>
            <a:spLocks noGrp="1"/>
          </p:cNvSpPr>
          <p:nvPr>
            <p:ph type="title"/>
          </p:nvPr>
        </p:nvSpPr>
        <p:spPr>
          <a:xfrm>
            <a:off x="180975" y="231775"/>
            <a:ext cx="10515600" cy="917575"/>
          </a:xfrm>
        </p:spPr>
        <p:txBody>
          <a:bodyPr>
            <a:normAutofit/>
          </a:bodyPr>
          <a:lstStyle/>
          <a:p>
            <a:r>
              <a:rPr lang="en-US" sz="4800" b="1" dirty="0"/>
              <a:t>Pre-Industrial Societies </a:t>
            </a:r>
          </a:p>
        </p:txBody>
      </p:sp>
      <p:sp>
        <p:nvSpPr>
          <p:cNvPr id="3" name="Content Placeholder 2">
            <a:extLst>
              <a:ext uri="{FF2B5EF4-FFF2-40B4-BE49-F238E27FC236}">
                <a16:creationId xmlns:a16="http://schemas.microsoft.com/office/drawing/2014/main" id="{A021738A-9FE4-4A76-9078-81A5EEDAD23C}"/>
              </a:ext>
            </a:extLst>
          </p:cNvPr>
          <p:cNvSpPr>
            <a:spLocks noGrp="1"/>
          </p:cNvSpPr>
          <p:nvPr>
            <p:ph idx="1"/>
          </p:nvPr>
        </p:nvSpPr>
        <p:spPr>
          <a:xfrm>
            <a:off x="0" y="981076"/>
            <a:ext cx="7324726" cy="5876924"/>
          </a:xfrm>
        </p:spPr>
        <p:txBody>
          <a:bodyPr>
            <a:normAutofit lnSpcReduction="10000"/>
          </a:bodyPr>
          <a:lstStyle/>
          <a:p>
            <a:r>
              <a:rPr lang="en-US" sz="3200" b="1" dirty="0"/>
              <a:t>Cottage industry</a:t>
            </a:r>
          </a:p>
          <a:p>
            <a:pPr lvl="1"/>
            <a:r>
              <a:rPr lang="en-US" b="0" i="0" dirty="0">
                <a:effectLst/>
                <a:latin typeface="Arial" panose="020B0604020202020204" pitchFamily="34" charset="0"/>
              </a:rPr>
              <a:t>The </a:t>
            </a:r>
            <a:r>
              <a:rPr lang="en-US" b="1" i="0" dirty="0">
                <a:effectLst/>
                <a:latin typeface="Arial" panose="020B0604020202020204" pitchFamily="34" charset="0"/>
              </a:rPr>
              <a:t>putting-out system</a:t>
            </a:r>
            <a:r>
              <a:rPr lang="en-US" b="0" i="0" dirty="0">
                <a:effectLst/>
                <a:latin typeface="Arial" panose="020B0604020202020204" pitchFamily="34" charset="0"/>
              </a:rPr>
              <a:t> is a means of </a:t>
            </a:r>
            <a:r>
              <a:rPr lang="en-US" b="0" i="0" strike="noStrike" dirty="0">
                <a:effectLst/>
                <a:latin typeface="Arial" panose="020B0604020202020204" pitchFamily="34" charset="0"/>
              </a:rPr>
              <a:t>subcontracting</a:t>
            </a:r>
            <a:r>
              <a:rPr lang="en-US" b="0" i="0" dirty="0">
                <a:effectLst/>
                <a:latin typeface="Arial" panose="020B0604020202020204" pitchFamily="34" charset="0"/>
              </a:rPr>
              <a:t> work. </a:t>
            </a:r>
            <a:r>
              <a:rPr lang="en-US" dirty="0">
                <a:latin typeface="Arial" panose="020B0604020202020204" pitchFamily="34" charset="0"/>
              </a:rPr>
              <a:t>Work was </a:t>
            </a:r>
            <a:r>
              <a:rPr lang="en-US" b="0" i="0" dirty="0">
                <a:effectLst/>
                <a:latin typeface="Arial" panose="020B0604020202020204" pitchFamily="34" charset="0"/>
              </a:rPr>
              <a:t>completed in off-site facilities, either in their own homes or in workshops with multiple craftsmen (skilled labor). </a:t>
            </a:r>
          </a:p>
          <a:p>
            <a:pPr lvl="1"/>
            <a:r>
              <a:rPr lang="en-US" b="0" i="0" dirty="0">
                <a:effectLst/>
                <a:latin typeface="Arial" panose="020B0604020202020204" pitchFamily="34" charset="0"/>
              </a:rPr>
              <a:t>This was suited to pre-urban times because workers did not have to travel from home to work, which was quite unfeasible due to the state of roads and footpaths, and members of the household spent many hours in farm or household tasks. Early factory owners sometimes had to build dormitories to house workers, especially girls and women. </a:t>
            </a:r>
          </a:p>
          <a:p>
            <a:pPr lvl="1"/>
            <a:r>
              <a:rPr lang="en-US" b="0" i="0" dirty="0">
                <a:effectLst/>
                <a:latin typeface="Arial" panose="020B0604020202020204" pitchFamily="34" charset="0"/>
              </a:rPr>
              <a:t>Putting-out workers had some flexibility to balance farm and household chores with the putting-out work, this being especially important in winter.</a:t>
            </a:r>
          </a:p>
          <a:p>
            <a:pPr lvl="1"/>
            <a:endParaRPr lang="en-US" dirty="0"/>
          </a:p>
        </p:txBody>
      </p:sp>
      <p:pic>
        <p:nvPicPr>
          <p:cNvPr id="5" name="Picture 4">
            <a:extLst>
              <a:ext uri="{FF2B5EF4-FFF2-40B4-BE49-F238E27FC236}">
                <a16:creationId xmlns:a16="http://schemas.microsoft.com/office/drawing/2014/main" id="{C2CFE3EE-95E6-4828-9A26-E73C88D01CD5}"/>
              </a:ext>
            </a:extLst>
          </p:cNvPr>
          <p:cNvPicPr>
            <a:picLocks noChangeAspect="1"/>
          </p:cNvPicPr>
          <p:nvPr/>
        </p:nvPicPr>
        <p:blipFill rotWithShape="1">
          <a:blip r:embed="rId2"/>
          <a:srcRect l="18594" t="16528" r="25625" b="15834"/>
          <a:stretch/>
        </p:blipFill>
        <p:spPr>
          <a:xfrm>
            <a:off x="7448551" y="1277702"/>
            <a:ext cx="4616046" cy="4302596"/>
          </a:xfrm>
          <a:prstGeom prst="rect">
            <a:avLst/>
          </a:prstGeom>
        </p:spPr>
      </p:pic>
    </p:spTree>
    <p:extLst>
      <p:ext uri="{BB962C8B-B14F-4D97-AF65-F5344CB8AC3E}">
        <p14:creationId xmlns:p14="http://schemas.microsoft.com/office/powerpoint/2010/main" val="409797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Reactions to Industrialization</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190624"/>
            <a:ext cx="7296150" cy="5362575"/>
          </a:xfrm>
        </p:spPr>
        <p:txBody>
          <a:bodyPr>
            <a:normAutofit/>
          </a:bodyPr>
          <a:lstStyle/>
          <a:p>
            <a:pPr marL="0" indent="0">
              <a:buNone/>
            </a:pPr>
            <a:r>
              <a:rPr lang="en-US" dirty="0"/>
              <a:t>A.) Protests and Reforms </a:t>
            </a:r>
          </a:p>
          <a:p>
            <a:pPr marL="0" indent="0">
              <a:buNone/>
            </a:pPr>
            <a:r>
              <a:rPr lang="en-US" sz="2800" dirty="0"/>
              <a:t>	1. Workers had no political power and 	began forming </a:t>
            </a:r>
            <a:r>
              <a:rPr lang="en-US" sz="2800" b="1" dirty="0"/>
              <a:t>labor unions </a:t>
            </a:r>
            <a:r>
              <a:rPr lang="en-US" sz="2800" dirty="0"/>
              <a:t>demanding 	reforms= labor strikes </a:t>
            </a:r>
          </a:p>
          <a:p>
            <a:pPr marL="0" indent="0">
              <a:buNone/>
            </a:pPr>
            <a:r>
              <a:rPr lang="en-US" dirty="0"/>
              <a:t>	2. Eventually, mass movements persuaded 	political leaders to look into the abuses of 	industrial life, despite the prevailing 	laissez-faire philosophy. In the 1820s and 	1830s the British Parliament began 	investigating conditions in factories and 	mines. The Factory Act of 1833 prohibited 	the employment of children younger than 	nine in textile mills.</a:t>
            </a:r>
          </a:p>
        </p:txBody>
      </p:sp>
      <p:pic>
        <p:nvPicPr>
          <p:cNvPr id="4" name="Picture 3" descr="Image result for labor unions">
            <a:extLst>
              <a:ext uri="{FF2B5EF4-FFF2-40B4-BE49-F238E27FC236}">
                <a16:creationId xmlns:a16="http://schemas.microsoft.com/office/drawing/2014/main" id="{2003201A-BD89-42DB-B105-582043A18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7743" y="1190624"/>
            <a:ext cx="4196131" cy="524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973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1FE0-1813-4111-A12C-7E01704BD3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77114B-577B-4596-BF81-C74F5979FF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52A5C92-CFFD-467C-B5D4-FD34F2ADA6E9}"/>
              </a:ext>
            </a:extLst>
          </p:cNvPr>
          <p:cNvPicPr>
            <a:picLocks noChangeAspect="1"/>
          </p:cNvPicPr>
          <p:nvPr/>
        </p:nvPicPr>
        <p:blipFill rotWithShape="1">
          <a:blip r:embed="rId2"/>
          <a:srcRect l="19375" t="32084" r="32578" b="11667"/>
          <a:stretch/>
        </p:blipFill>
        <p:spPr>
          <a:xfrm>
            <a:off x="280987" y="110815"/>
            <a:ext cx="11630025" cy="6636370"/>
          </a:xfrm>
          <a:prstGeom prst="rect">
            <a:avLst/>
          </a:prstGeom>
        </p:spPr>
      </p:pic>
    </p:spTree>
    <p:extLst>
      <p:ext uri="{BB962C8B-B14F-4D97-AF65-F5344CB8AC3E}">
        <p14:creationId xmlns:p14="http://schemas.microsoft.com/office/powerpoint/2010/main" val="2788278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158-8CC6-4FE3-A12A-46EB159BBD42}"/>
              </a:ext>
            </a:extLst>
          </p:cNvPr>
          <p:cNvSpPr>
            <a:spLocks noGrp="1"/>
          </p:cNvSpPr>
          <p:nvPr>
            <p:ph type="title"/>
          </p:nvPr>
        </p:nvSpPr>
        <p:spPr/>
        <p:txBody>
          <a:bodyPr/>
          <a:lstStyle/>
          <a:p>
            <a:r>
              <a:rPr lang="en-US" dirty="0"/>
              <a:t>John D. Rockefeller (Standard Oil Company 1870= Monopoly/Trust)</a:t>
            </a:r>
          </a:p>
        </p:txBody>
      </p:sp>
      <p:sp>
        <p:nvSpPr>
          <p:cNvPr id="3" name="Content Placeholder 2">
            <a:extLst>
              <a:ext uri="{FF2B5EF4-FFF2-40B4-BE49-F238E27FC236}">
                <a16:creationId xmlns:a16="http://schemas.microsoft.com/office/drawing/2014/main" id="{0169316C-66A0-4125-BFFC-3B2FC4E7983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86545ED-2E0A-4ADB-B56E-BC4B112FBC38}"/>
              </a:ext>
            </a:extLst>
          </p:cNvPr>
          <p:cNvPicPr/>
          <p:nvPr/>
        </p:nvPicPr>
        <p:blipFill rotWithShape="1">
          <a:blip r:embed="rId2">
            <a:extLst>
              <a:ext uri="{28A0092B-C50C-407E-A947-70E740481C1C}">
                <a14:useLocalDpi xmlns:a14="http://schemas.microsoft.com/office/drawing/2010/main" val="0"/>
              </a:ext>
            </a:extLst>
          </a:blip>
          <a:srcRect l="20973" t="40972" r="59722" b="26041"/>
          <a:stretch/>
        </p:blipFill>
        <p:spPr bwMode="auto">
          <a:xfrm>
            <a:off x="6276975" y="1066006"/>
            <a:ext cx="5651282" cy="5712289"/>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9C57CFA-3753-4998-B4A3-6D1EE8997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791" y="1606550"/>
            <a:ext cx="3485539" cy="5032375"/>
          </a:xfrm>
          <a:prstGeom prst="rect">
            <a:avLst/>
          </a:prstGeom>
        </p:spPr>
      </p:pic>
    </p:spTree>
    <p:extLst>
      <p:ext uri="{BB962C8B-B14F-4D97-AF65-F5344CB8AC3E}">
        <p14:creationId xmlns:p14="http://schemas.microsoft.com/office/powerpoint/2010/main" val="3651092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2"/>
            <a:ext cx="10515600" cy="735014"/>
          </a:xfrm>
        </p:spPr>
        <p:txBody>
          <a:bodyPr/>
          <a:lstStyle/>
          <a:p>
            <a:r>
              <a:rPr lang="en-US" b="1" dirty="0"/>
              <a:t>Reactions to Industrialization</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915989"/>
            <a:ext cx="7315199" cy="5772149"/>
          </a:xfrm>
        </p:spPr>
        <p:txBody>
          <a:bodyPr>
            <a:normAutofit lnSpcReduction="10000"/>
          </a:bodyPr>
          <a:lstStyle/>
          <a:p>
            <a:pPr marL="0" indent="0">
              <a:buNone/>
            </a:pPr>
            <a:r>
              <a:rPr lang="en-US" dirty="0"/>
              <a:t>B.) Socialism</a:t>
            </a:r>
          </a:p>
          <a:p>
            <a:pPr marL="0" indent="0">
              <a:buNone/>
            </a:pPr>
            <a:r>
              <a:rPr lang="en-US" dirty="0"/>
              <a:t>	1. Socialism emerged as a reaction against 	the perceived excesses of the capitalist 	industrial class.</a:t>
            </a:r>
          </a:p>
          <a:p>
            <a:pPr marL="0" indent="0">
              <a:buNone/>
            </a:pPr>
            <a:r>
              <a:rPr lang="en-US" dirty="0"/>
              <a:t>	2. Socialism (social ownership of the 	means of production)</a:t>
            </a:r>
          </a:p>
          <a:p>
            <a:pPr marL="0" indent="0">
              <a:buNone/>
            </a:pPr>
            <a:r>
              <a:rPr lang="en-US" b="0" i="0" dirty="0">
                <a:effectLst/>
              </a:rPr>
              <a:t>	3. </a:t>
            </a:r>
            <a:r>
              <a:rPr lang="en-US" b="1" i="0" dirty="0">
                <a:effectLst/>
              </a:rPr>
              <a:t>Utopian socialism</a:t>
            </a:r>
            <a:r>
              <a:rPr lang="en-US" b="0" i="0" dirty="0">
                <a:effectLst/>
              </a:rPr>
              <a:t>= achieved by the 	moral persuasion of capitalists to 	surrender the means of production 	peacefully to the people.</a:t>
            </a:r>
          </a:p>
          <a:p>
            <a:pPr marL="0" indent="0">
              <a:buNone/>
            </a:pPr>
            <a:r>
              <a:rPr lang="en-US" b="0" i="0" dirty="0">
                <a:effectLst/>
              </a:rPr>
              <a:t>4. One key difference between utopian socialists and other socialists such as most </a:t>
            </a:r>
            <a:r>
              <a:rPr lang="en-US" b="0" i="0" strike="noStrike" dirty="0">
                <a:effectLst/>
                <a:hlinkClick r:id="rId2" tooltip="Anarchists">
                  <a:extLst>
                    <a:ext uri="{A12FA001-AC4F-418D-AE19-62706E023703}">
                      <ahyp:hlinkClr xmlns:ahyp="http://schemas.microsoft.com/office/drawing/2018/hyperlinkcolor" val="tx"/>
                    </a:ext>
                  </a:extLst>
                </a:hlinkClick>
              </a:rPr>
              <a:t>anarchists</a:t>
            </a:r>
            <a:r>
              <a:rPr lang="en-US" b="0" i="0" dirty="0">
                <a:effectLst/>
              </a:rPr>
              <a:t> and </a:t>
            </a:r>
            <a:r>
              <a:rPr lang="en-US" b="1" i="0" dirty="0">
                <a:effectLst/>
              </a:rPr>
              <a:t>Marxists </a:t>
            </a:r>
            <a:r>
              <a:rPr lang="en-US" b="0" i="0" dirty="0">
                <a:effectLst/>
              </a:rPr>
              <a:t>is that utopian socialists generally do not believe any form of </a:t>
            </a:r>
            <a:r>
              <a:rPr lang="en-US" b="0" i="0" strike="noStrike" dirty="0">
                <a:effectLst/>
                <a:hlinkClick r:id="rId3" tooltip="Class struggle">
                  <a:extLst>
                    <a:ext uri="{A12FA001-AC4F-418D-AE19-62706E023703}">
                      <ahyp:hlinkClr xmlns:ahyp="http://schemas.microsoft.com/office/drawing/2018/hyperlinkcolor" val="tx"/>
                    </a:ext>
                  </a:extLst>
                </a:hlinkClick>
              </a:rPr>
              <a:t>class struggle</a:t>
            </a:r>
            <a:r>
              <a:rPr lang="en-US" b="0" i="0" dirty="0">
                <a:effectLst/>
              </a:rPr>
              <a:t> or </a:t>
            </a:r>
            <a:r>
              <a:rPr lang="en-US" b="0" i="0" strike="noStrike" dirty="0">
                <a:effectLst/>
                <a:hlinkClick r:id="rId4" tooltip="Social revolution">
                  <a:extLst>
                    <a:ext uri="{A12FA001-AC4F-418D-AE19-62706E023703}">
                      <ahyp:hlinkClr xmlns:ahyp="http://schemas.microsoft.com/office/drawing/2018/hyperlinkcolor" val="tx"/>
                    </a:ext>
                  </a:extLst>
                </a:hlinkClick>
              </a:rPr>
              <a:t>social revolution</a:t>
            </a:r>
            <a:r>
              <a:rPr lang="en-US" b="0" i="0" dirty="0">
                <a:effectLst/>
              </a:rPr>
              <a:t> is necessary for socialism to emerge.</a:t>
            </a: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3A01D1F2-2C0D-439C-9A24-540F87044A97}"/>
              </a:ext>
            </a:extLst>
          </p:cNvPr>
          <p:cNvPicPr>
            <a:picLocks noChangeAspect="1"/>
          </p:cNvPicPr>
          <p:nvPr/>
        </p:nvPicPr>
        <p:blipFill rotWithShape="1">
          <a:blip r:embed="rId5"/>
          <a:srcRect l="47422" t="19583" r="7032" b="19722"/>
          <a:stretch/>
        </p:blipFill>
        <p:spPr>
          <a:xfrm>
            <a:off x="7556766" y="1575885"/>
            <a:ext cx="4397108" cy="4053389"/>
          </a:xfrm>
          <a:prstGeom prst="rect">
            <a:avLst/>
          </a:prstGeom>
        </p:spPr>
      </p:pic>
    </p:spTree>
    <p:extLst>
      <p:ext uri="{BB962C8B-B14F-4D97-AF65-F5344CB8AC3E}">
        <p14:creationId xmlns:p14="http://schemas.microsoft.com/office/powerpoint/2010/main" val="4012626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BFC0-809B-4D36-BCB5-640FE7AEDCAD}"/>
              </a:ext>
            </a:extLst>
          </p:cNvPr>
          <p:cNvSpPr>
            <a:spLocks noGrp="1"/>
          </p:cNvSpPr>
          <p:nvPr>
            <p:ph type="title"/>
          </p:nvPr>
        </p:nvSpPr>
        <p:spPr>
          <a:xfrm>
            <a:off x="838200" y="555956"/>
            <a:ext cx="10515600" cy="1460500"/>
          </a:xfrm>
        </p:spPr>
        <p:txBody>
          <a:bodyPr>
            <a:normAutofit fontScale="90000"/>
          </a:bodyPr>
          <a:lstStyle/>
          <a:p>
            <a:r>
              <a:rPr lang="en-US" sz="4400" i="1" dirty="0">
                <a:effectLst/>
                <a:latin typeface="Karla"/>
                <a:ea typeface="Calibri" panose="020F0502020204030204" pitchFamily="34" charset="0"/>
                <a:cs typeface="Times New Roman" panose="02020603050405020304" pitchFamily="18" charset="0"/>
              </a:rPr>
              <a:t>Karl Marx and Friedrich Engels “The Communist Manifesto” (1848)</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9145552-ED57-4A9C-939A-9E7729BE7145}"/>
              </a:ext>
            </a:extLst>
          </p:cNvPr>
          <p:cNvSpPr>
            <a:spLocks noGrp="1"/>
          </p:cNvSpPr>
          <p:nvPr>
            <p:ph idx="1"/>
          </p:nvPr>
        </p:nvSpPr>
        <p:spPr>
          <a:xfrm>
            <a:off x="457753" y="1932391"/>
            <a:ext cx="5638247" cy="4743903"/>
          </a:xfrm>
        </p:spPr>
        <p:txBody>
          <a:bodyPr>
            <a:normAutofit lnSpcReduction="10000"/>
          </a:bodyPr>
          <a:lstStyle/>
          <a:p>
            <a:pPr marL="0" marR="0" indent="0">
              <a:spcBef>
                <a:spcPts val="0"/>
              </a:spcBef>
              <a:spcAft>
                <a:spcPts val="0"/>
              </a:spcAft>
              <a:buNone/>
            </a:pPr>
            <a:r>
              <a:rPr lang="en-US" sz="4000" dirty="0">
                <a:effectLst/>
                <a:latin typeface="Karla"/>
                <a:ea typeface="Calibri" panose="020F0502020204030204" pitchFamily="34" charset="0"/>
                <a:cs typeface="Times New Roman" panose="02020603050405020304" pitchFamily="18" charset="0"/>
              </a:rPr>
              <a:t>Advocated a class war (proletariats vs bourgeoisie) and wanted a society in which all property is publicly owned and everyone is paid accordioning to their needs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person with a beard&#10;&#10;Description automatically generated with medium confidence">
            <a:extLst>
              <a:ext uri="{FF2B5EF4-FFF2-40B4-BE49-F238E27FC236}">
                <a16:creationId xmlns:a16="http://schemas.microsoft.com/office/drawing/2014/main" id="{15FF1DB8-39B3-4021-BADD-4010DE112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97" y="1690451"/>
            <a:ext cx="4985843" cy="4985843"/>
          </a:xfrm>
          <a:prstGeom prst="rect">
            <a:avLst/>
          </a:prstGeom>
        </p:spPr>
      </p:pic>
      <p:pic>
        <p:nvPicPr>
          <p:cNvPr id="5" name="Picture 4">
            <a:extLst>
              <a:ext uri="{FF2B5EF4-FFF2-40B4-BE49-F238E27FC236}">
                <a16:creationId xmlns:a16="http://schemas.microsoft.com/office/drawing/2014/main" id="{DD860691-B819-43AE-AD03-ED10BF17F5EF}"/>
              </a:ext>
            </a:extLst>
          </p:cNvPr>
          <p:cNvPicPr>
            <a:picLocks noChangeAspect="1"/>
          </p:cNvPicPr>
          <p:nvPr/>
        </p:nvPicPr>
        <p:blipFill rotWithShape="1">
          <a:blip r:embed="rId3"/>
          <a:srcRect l="71251" t="29403" r="13018" b="46504"/>
          <a:stretch/>
        </p:blipFill>
        <p:spPr>
          <a:xfrm>
            <a:off x="10231244" y="1004243"/>
            <a:ext cx="1918010" cy="1652295"/>
          </a:xfrm>
          <a:prstGeom prst="rect">
            <a:avLst/>
          </a:prstGeom>
        </p:spPr>
      </p:pic>
    </p:spTree>
    <p:extLst>
      <p:ext uri="{BB962C8B-B14F-4D97-AF65-F5344CB8AC3E}">
        <p14:creationId xmlns:p14="http://schemas.microsoft.com/office/powerpoint/2010/main" val="1658246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normAutofit/>
          </a:bodyPr>
          <a:lstStyle/>
          <a:p>
            <a:r>
              <a:rPr lang="en-US" sz="4000" b="1" dirty="0"/>
              <a:t>Industrialization and the Non-Industrialized World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723900"/>
            <a:ext cx="11715749" cy="5772149"/>
          </a:xfrm>
        </p:spPr>
        <p:txBody>
          <a:bodyPr>
            <a:normAutofit fontScale="92500" lnSpcReduction="10000"/>
          </a:bodyPr>
          <a:lstStyle/>
          <a:p>
            <a:pPr marL="0" indent="0">
              <a:buNone/>
            </a:pPr>
            <a:endParaRPr lang="en-US" dirty="0"/>
          </a:p>
          <a:p>
            <a:pPr marL="0" indent="0">
              <a:buNone/>
            </a:pPr>
            <a:r>
              <a:rPr lang="en-US" dirty="0"/>
              <a:t>A.)  Western Powers Continued Exploitation </a:t>
            </a:r>
          </a:p>
          <a:p>
            <a:pPr marL="0" indent="0">
              <a:buNone/>
            </a:pPr>
            <a:r>
              <a:rPr lang="en-US" dirty="0"/>
              <a:t>“While the cotton boom enriched planters, merchants, and manufacturers, African-Americans paid for it with their freedom. In the 1790s, 700,000 slaves of African descent lived in the United States. The rising demand for cotton and the British and American prohibition of the African slave trade in 1808 caused an increase in the price of slaves. As the “Cotton Kingdom” expanded, the number of slaves rose through natural increase and the reluctance of slave owners to free their slaves. By 1850 there were 3.2 million slaves in the United States, 60 percent of whom grew cotton. Similarly, Europe’s and North America’s surging demand for tea and coffee prolonged slavery in the sugar plantations of the West Indies and caused it to spread to the coffee-growing regions of southern Brazil. In the British West Indies slavery was abolished in 1833, but elsewhere in the Americas it persisted for another thirty to fifty years. Slavery was not, as white American southerners maintained, a “peculiar institution”—a consequence of biological differences, biblical injunctions, or African traditions. Slavery was just as much part and parcel of the Industrial Revolution as child labor in Britain, the clothes that people wore, and the beverages they drank.”</a:t>
            </a:r>
          </a:p>
          <a:p>
            <a:pPr marL="0" indent="0">
              <a:buNone/>
            </a:pPr>
            <a:endParaRPr lang="en-US" dirty="0"/>
          </a:p>
        </p:txBody>
      </p:sp>
    </p:spTree>
    <p:extLst>
      <p:ext uri="{BB962C8B-B14F-4D97-AF65-F5344CB8AC3E}">
        <p14:creationId xmlns:p14="http://schemas.microsoft.com/office/powerpoint/2010/main" val="2552125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162050"/>
            <a:ext cx="7385335" cy="5438774"/>
          </a:xfrm>
        </p:spPr>
        <p:txBody>
          <a:bodyPr>
            <a:normAutofit lnSpcReduction="10000"/>
          </a:bodyPr>
          <a:lstStyle/>
          <a:p>
            <a:pPr marL="0" indent="0">
              <a:buNone/>
            </a:pPr>
            <a:r>
              <a:rPr lang="en-US" dirty="0"/>
              <a:t>B. Middle East and Asia </a:t>
            </a:r>
          </a:p>
          <a:p>
            <a:pPr marL="0" indent="0">
              <a:buNone/>
            </a:pPr>
            <a:r>
              <a:rPr lang="en-US" sz="3200" dirty="0"/>
              <a:t>	1. While Middle Eastern and Asian 	countries continued to produce 	manufactured goods, these regions’ 	share in global manufacturing 	declined.</a:t>
            </a:r>
          </a:p>
          <a:p>
            <a:pPr marL="0" indent="0">
              <a:buNone/>
            </a:pPr>
            <a:endParaRPr lang="en-US" sz="1800" dirty="0"/>
          </a:p>
          <a:p>
            <a:pPr marL="0" indent="0">
              <a:buNone/>
            </a:pPr>
            <a:r>
              <a:rPr lang="en-US" sz="3200" dirty="0"/>
              <a:t>	2. The expansion of U.S. and 	European influence in Asia led to 	internal reform in Japan that 	supported industrialization and led 	to the growing regional power of 	Japan in the Meiji Era.</a:t>
            </a:r>
          </a:p>
          <a:p>
            <a:pPr marL="0" indent="0">
              <a:buNone/>
            </a:pPr>
            <a:endParaRPr lang="en-US" dirty="0"/>
          </a:p>
        </p:txBody>
      </p:sp>
      <p:sp>
        <p:nvSpPr>
          <p:cNvPr id="6" name="Title 1">
            <a:extLst>
              <a:ext uri="{FF2B5EF4-FFF2-40B4-BE49-F238E27FC236}">
                <a16:creationId xmlns:a16="http://schemas.microsoft.com/office/drawing/2014/main" id="{EC8FFB17-F5C7-4DEF-961E-8BA193222873}"/>
              </a:ext>
            </a:extLst>
          </p:cNvPr>
          <p:cNvSpPr>
            <a:spLocks noGrp="1"/>
          </p:cNvSpPr>
          <p:nvPr>
            <p:ph type="title"/>
          </p:nvPr>
        </p:nvSpPr>
        <p:spPr>
          <a:xfrm>
            <a:off x="238126" y="169861"/>
            <a:ext cx="10515600" cy="1325563"/>
          </a:xfrm>
        </p:spPr>
        <p:txBody>
          <a:bodyPr>
            <a:normAutofit/>
          </a:bodyPr>
          <a:lstStyle/>
          <a:p>
            <a:r>
              <a:rPr lang="en-US" sz="4000" b="1" dirty="0"/>
              <a:t>Industrialization and the Non-Industrialized World </a:t>
            </a:r>
          </a:p>
        </p:txBody>
      </p:sp>
      <p:pic>
        <p:nvPicPr>
          <p:cNvPr id="8" name="Picture 7">
            <a:extLst>
              <a:ext uri="{FF2B5EF4-FFF2-40B4-BE49-F238E27FC236}">
                <a16:creationId xmlns:a16="http://schemas.microsoft.com/office/drawing/2014/main" id="{92352561-2790-41FA-9B81-EAEF6EFCAC45}"/>
              </a:ext>
            </a:extLst>
          </p:cNvPr>
          <p:cNvPicPr>
            <a:picLocks noChangeAspect="1"/>
          </p:cNvPicPr>
          <p:nvPr/>
        </p:nvPicPr>
        <p:blipFill rotWithShape="1">
          <a:blip r:embed="rId2"/>
          <a:srcRect l="28828" t="27083" r="22110" b="23611"/>
          <a:stretch/>
        </p:blipFill>
        <p:spPr>
          <a:xfrm>
            <a:off x="7035541" y="1590675"/>
            <a:ext cx="4956434" cy="4562475"/>
          </a:xfrm>
          <a:prstGeom prst="rect">
            <a:avLst/>
          </a:prstGeom>
        </p:spPr>
      </p:pic>
    </p:spTree>
    <p:extLst>
      <p:ext uri="{BB962C8B-B14F-4D97-AF65-F5344CB8AC3E}">
        <p14:creationId xmlns:p14="http://schemas.microsoft.com/office/powerpoint/2010/main" val="1462302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95251" y="1057276"/>
            <a:ext cx="7353299" cy="5714999"/>
          </a:xfrm>
        </p:spPr>
        <p:txBody>
          <a:bodyPr>
            <a:normAutofit fontScale="92500" lnSpcReduction="10000"/>
          </a:bodyPr>
          <a:lstStyle/>
          <a:p>
            <a:pPr marL="0" indent="0">
              <a:buNone/>
            </a:pPr>
            <a:r>
              <a:rPr lang="en-US" sz="3000" dirty="0"/>
              <a:t>C. Japan- Meiji Era</a:t>
            </a:r>
          </a:p>
          <a:p>
            <a:pPr marL="0" indent="0">
              <a:buNone/>
            </a:pPr>
            <a:r>
              <a:rPr lang="en-US" sz="3000" dirty="0"/>
              <a:t>	1. In 1853 the American Commodore 	Matthew C. Perry arrived off the coast of 	Japan with a fleet of steam powered 	warships. He demanded that Japan open 	its ports to trade and allow American ships 	to refuel and take on supplies= Japan 	forced to sign Treaty of Kanagawa </a:t>
            </a:r>
          </a:p>
          <a:p>
            <a:pPr marL="0" indent="0">
              <a:buNone/>
            </a:pPr>
            <a:endParaRPr lang="en-US" sz="3000" dirty="0"/>
          </a:p>
          <a:p>
            <a:pPr marL="0" indent="0">
              <a:buNone/>
            </a:pPr>
            <a:r>
              <a:rPr lang="en-US" sz="3000" dirty="0"/>
              <a:t>	2. </a:t>
            </a:r>
            <a:r>
              <a:rPr lang="en-US" sz="3000" b="0" i="0" dirty="0">
                <a:solidFill>
                  <a:srgbClr val="202122"/>
                </a:solidFill>
                <a:effectLst/>
              </a:rPr>
              <a:t>Japanese elites overthrow Tokugawa 	shogunate and took the position that they 	needed to modernize the state's military 	capacities, or risk further coercion from 	Western powers</a:t>
            </a:r>
            <a:endParaRPr lang="en-US" sz="3000" dirty="0"/>
          </a:p>
          <a:p>
            <a:pPr marL="0" indent="0">
              <a:buNone/>
            </a:pPr>
            <a:r>
              <a:rPr lang="en-US" b="0" i="0" dirty="0">
                <a:solidFill>
                  <a:srgbClr val="202122"/>
                </a:solidFill>
                <a:effectLst/>
                <a:latin typeface="Arial" panose="020B0604020202020204" pitchFamily="34" charset="0"/>
              </a:rPr>
              <a:t> </a:t>
            </a:r>
            <a:endParaRPr lang="en-US" dirty="0"/>
          </a:p>
        </p:txBody>
      </p:sp>
      <p:sp>
        <p:nvSpPr>
          <p:cNvPr id="6" name="Title 1">
            <a:extLst>
              <a:ext uri="{FF2B5EF4-FFF2-40B4-BE49-F238E27FC236}">
                <a16:creationId xmlns:a16="http://schemas.microsoft.com/office/drawing/2014/main" id="{EC8FFB17-F5C7-4DEF-961E-8BA193222873}"/>
              </a:ext>
            </a:extLst>
          </p:cNvPr>
          <p:cNvSpPr>
            <a:spLocks noGrp="1"/>
          </p:cNvSpPr>
          <p:nvPr>
            <p:ph type="title"/>
          </p:nvPr>
        </p:nvSpPr>
        <p:spPr>
          <a:xfrm>
            <a:off x="238126" y="169861"/>
            <a:ext cx="10515600" cy="1325563"/>
          </a:xfrm>
        </p:spPr>
        <p:txBody>
          <a:bodyPr>
            <a:normAutofit/>
          </a:bodyPr>
          <a:lstStyle/>
          <a:p>
            <a:r>
              <a:rPr lang="en-US" sz="4000" b="1" dirty="0"/>
              <a:t>Industrialization and the Non-Industrialized World </a:t>
            </a:r>
          </a:p>
        </p:txBody>
      </p:sp>
      <p:pic>
        <p:nvPicPr>
          <p:cNvPr id="4" name="Picture 3">
            <a:extLst>
              <a:ext uri="{FF2B5EF4-FFF2-40B4-BE49-F238E27FC236}">
                <a16:creationId xmlns:a16="http://schemas.microsoft.com/office/drawing/2014/main" id="{EB60522D-86AF-49B4-9F89-C00ABF4F0CEA}"/>
              </a:ext>
            </a:extLst>
          </p:cNvPr>
          <p:cNvPicPr>
            <a:picLocks noChangeAspect="1"/>
          </p:cNvPicPr>
          <p:nvPr/>
        </p:nvPicPr>
        <p:blipFill rotWithShape="1">
          <a:blip r:embed="rId2"/>
          <a:srcRect l="3594" t="25417" r="63203" b="10972"/>
          <a:stretch/>
        </p:blipFill>
        <p:spPr>
          <a:xfrm>
            <a:off x="7448550" y="1057276"/>
            <a:ext cx="4048125" cy="4362451"/>
          </a:xfrm>
          <a:prstGeom prst="rect">
            <a:avLst/>
          </a:prstGeom>
        </p:spPr>
      </p:pic>
      <p:pic>
        <p:nvPicPr>
          <p:cNvPr id="7" name="Picture 6">
            <a:extLst>
              <a:ext uri="{FF2B5EF4-FFF2-40B4-BE49-F238E27FC236}">
                <a16:creationId xmlns:a16="http://schemas.microsoft.com/office/drawing/2014/main" id="{B67F018C-E766-4634-AABE-765C6D1A94AD}"/>
              </a:ext>
            </a:extLst>
          </p:cNvPr>
          <p:cNvPicPr>
            <a:picLocks noChangeAspect="1"/>
          </p:cNvPicPr>
          <p:nvPr/>
        </p:nvPicPr>
        <p:blipFill rotWithShape="1">
          <a:blip r:embed="rId3"/>
          <a:srcRect l="64298" t="34745" r="7265" b="52362"/>
          <a:stretch/>
        </p:blipFill>
        <p:spPr>
          <a:xfrm>
            <a:off x="7739062" y="5422905"/>
            <a:ext cx="3467100" cy="884237"/>
          </a:xfrm>
          <a:prstGeom prst="rect">
            <a:avLst/>
          </a:prstGeom>
        </p:spPr>
      </p:pic>
    </p:spTree>
    <p:extLst>
      <p:ext uri="{BB962C8B-B14F-4D97-AF65-F5344CB8AC3E}">
        <p14:creationId xmlns:p14="http://schemas.microsoft.com/office/powerpoint/2010/main" val="1846004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8C0A-FC6D-4F37-873C-C4B069884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9EFEC7-80D1-40B8-B915-ACDB6647D50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8ED0F74-13C2-4CB9-A5A9-D2E8B7822622}"/>
              </a:ext>
            </a:extLst>
          </p:cNvPr>
          <p:cNvPicPr>
            <a:picLocks noChangeAspect="1"/>
          </p:cNvPicPr>
          <p:nvPr/>
        </p:nvPicPr>
        <p:blipFill rotWithShape="1">
          <a:blip r:embed="rId2"/>
          <a:srcRect l="22750" t="9932" r="23666" b="18221"/>
          <a:stretch/>
        </p:blipFill>
        <p:spPr>
          <a:xfrm>
            <a:off x="0" y="-350"/>
            <a:ext cx="12192000" cy="6858350"/>
          </a:xfrm>
          <a:prstGeom prst="rect">
            <a:avLst/>
          </a:prstGeom>
        </p:spPr>
      </p:pic>
    </p:spTree>
    <p:extLst>
      <p:ext uri="{BB962C8B-B14F-4D97-AF65-F5344CB8AC3E}">
        <p14:creationId xmlns:p14="http://schemas.microsoft.com/office/powerpoint/2010/main" val="3528900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229360"/>
            <a:ext cx="11567794" cy="5628639"/>
          </a:xfrm>
        </p:spPr>
        <p:txBody>
          <a:bodyPr>
            <a:normAutofit fontScale="92500" lnSpcReduction="10000"/>
          </a:bodyPr>
          <a:lstStyle/>
          <a:p>
            <a:pPr marL="0" indent="0">
              <a:buNone/>
            </a:pPr>
            <a:r>
              <a:rPr lang="en-US" sz="4000" dirty="0"/>
              <a:t>D. Ottoman Empire= nationalist movements </a:t>
            </a:r>
          </a:p>
          <a:p>
            <a:pPr marL="0" indent="0">
              <a:buNone/>
            </a:pPr>
            <a:r>
              <a:rPr lang="en-US" sz="4000" dirty="0"/>
              <a:t>	1. In response to the expansion of industrializing 	states, some governments in Asia and Africa, including 	the Ottoman Empire and Qing China, sought to reform 	and modernize their economies and militaries. Reform 	efforts were often resisted by some members of 	government or established elite groups.</a:t>
            </a:r>
          </a:p>
          <a:p>
            <a:pPr marL="0" indent="0">
              <a:buNone/>
            </a:pPr>
            <a:r>
              <a:rPr lang="en-US" sz="4000" dirty="0"/>
              <a:t>	2. “Sick Man of Europe”</a:t>
            </a:r>
          </a:p>
          <a:p>
            <a:pPr marL="0" indent="0">
              <a:buNone/>
            </a:pPr>
            <a:r>
              <a:rPr lang="en-US" sz="4000" dirty="0"/>
              <a:t>	3. Muhammad Ali (Modern Egypt)</a:t>
            </a:r>
          </a:p>
          <a:p>
            <a:pPr marL="0" indent="0">
              <a:buNone/>
            </a:pPr>
            <a:r>
              <a:rPr lang="en-US" sz="4000" dirty="0"/>
              <a:t>	4. </a:t>
            </a:r>
            <a:r>
              <a:rPr lang="en-US" sz="4000" dirty="0" err="1"/>
              <a:t>Tanzimat</a:t>
            </a:r>
            <a:r>
              <a:rPr lang="en-US" sz="4000" dirty="0"/>
              <a:t> Reforms (1839-76)</a:t>
            </a:r>
            <a:r>
              <a:rPr lang="en-US" dirty="0">
                <a:solidFill>
                  <a:srgbClr val="000000"/>
                </a:solidFill>
                <a:latin typeface="Karla" pitchFamily="2" charset="0"/>
                <a:ea typeface="Calibri" panose="020F0502020204030204" pitchFamily="34" charset="0"/>
                <a:cs typeface="Times New Roman" panose="02020603050405020304" pitchFamily="18" charset="0"/>
              </a:rPr>
              <a:t> </a:t>
            </a:r>
          </a:p>
          <a:p>
            <a:pPr marL="0" indent="0">
              <a:buNone/>
            </a:pPr>
            <a:endParaRPr lang="en-US" dirty="0"/>
          </a:p>
        </p:txBody>
      </p:sp>
      <p:sp>
        <p:nvSpPr>
          <p:cNvPr id="6" name="Title 1">
            <a:extLst>
              <a:ext uri="{FF2B5EF4-FFF2-40B4-BE49-F238E27FC236}">
                <a16:creationId xmlns:a16="http://schemas.microsoft.com/office/drawing/2014/main" id="{EC8FFB17-F5C7-4DEF-961E-8BA193222873}"/>
              </a:ext>
            </a:extLst>
          </p:cNvPr>
          <p:cNvSpPr>
            <a:spLocks noGrp="1"/>
          </p:cNvSpPr>
          <p:nvPr>
            <p:ph type="title"/>
          </p:nvPr>
        </p:nvSpPr>
        <p:spPr>
          <a:xfrm>
            <a:off x="238126" y="169861"/>
            <a:ext cx="10515600" cy="1325563"/>
          </a:xfrm>
        </p:spPr>
        <p:txBody>
          <a:bodyPr>
            <a:normAutofit/>
          </a:bodyPr>
          <a:lstStyle/>
          <a:p>
            <a:r>
              <a:rPr lang="en-US" sz="4000" b="1" dirty="0"/>
              <a:t>Industrialization and the Non-Industrialized World </a:t>
            </a:r>
          </a:p>
        </p:txBody>
      </p:sp>
    </p:spTree>
    <p:extLst>
      <p:ext uri="{BB962C8B-B14F-4D97-AF65-F5344CB8AC3E}">
        <p14:creationId xmlns:p14="http://schemas.microsoft.com/office/powerpoint/2010/main" val="26768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7E17-3CDC-4C31-9E84-6F447DCD5D19}"/>
              </a:ext>
            </a:extLst>
          </p:cNvPr>
          <p:cNvSpPr>
            <a:spLocks noGrp="1"/>
          </p:cNvSpPr>
          <p:nvPr>
            <p:ph type="title"/>
          </p:nvPr>
        </p:nvSpPr>
        <p:spPr>
          <a:xfrm>
            <a:off x="838200" y="365126"/>
            <a:ext cx="10515600" cy="863600"/>
          </a:xfrm>
        </p:spPr>
        <p:txBody>
          <a:bodyPr/>
          <a:lstStyle/>
          <a:p>
            <a:r>
              <a:rPr lang="en-US" dirty="0"/>
              <a:t>Britain's Industrial Advantages? </a:t>
            </a:r>
          </a:p>
        </p:txBody>
      </p:sp>
      <p:pic>
        <p:nvPicPr>
          <p:cNvPr id="5" name="Picture 4">
            <a:extLst>
              <a:ext uri="{FF2B5EF4-FFF2-40B4-BE49-F238E27FC236}">
                <a16:creationId xmlns:a16="http://schemas.microsoft.com/office/drawing/2014/main" id="{15B6CE94-ED45-4F83-85AA-FC025450D797}"/>
              </a:ext>
            </a:extLst>
          </p:cNvPr>
          <p:cNvPicPr>
            <a:picLocks noChangeAspect="1"/>
          </p:cNvPicPr>
          <p:nvPr/>
        </p:nvPicPr>
        <p:blipFill rotWithShape="1">
          <a:blip r:embed="rId2"/>
          <a:srcRect l="12968" t="18749" r="42656" b="19028"/>
          <a:stretch/>
        </p:blipFill>
        <p:spPr>
          <a:xfrm>
            <a:off x="2076450" y="1228726"/>
            <a:ext cx="8439150" cy="5258873"/>
          </a:xfrm>
          <a:prstGeom prst="rect">
            <a:avLst/>
          </a:prstGeom>
        </p:spPr>
      </p:pic>
    </p:spTree>
    <p:extLst>
      <p:ext uri="{BB962C8B-B14F-4D97-AF65-F5344CB8AC3E}">
        <p14:creationId xmlns:p14="http://schemas.microsoft.com/office/powerpoint/2010/main" val="2611936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6" y="1495424"/>
            <a:ext cx="7296150" cy="5362575"/>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E. Qing China </a:t>
            </a:r>
          </a:p>
          <a:p>
            <a:pPr marL="0" indent="0">
              <a:buNone/>
            </a:pPr>
            <a:r>
              <a:rPr lang="en-US" dirty="0">
                <a:latin typeface="Arial" panose="020B0604020202020204" pitchFamily="34" charset="0"/>
                <a:cs typeface="Arial" panose="020B0604020202020204" pitchFamily="34" charset="0"/>
              </a:rPr>
              <a:t>	1. Self-Strengthening Movement </a:t>
            </a:r>
          </a:p>
          <a:p>
            <a:pPr marL="0" indent="0">
              <a:buNone/>
            </a:pPr>
            <a:r>
              <a:rPr lang="en-US" dirty="0">
                <a:latin typeface="Arial" panose="020B0604020202020204" pitchFamily="34" charset="0"/>
                <a:cs typeface="Arial" panose="020B0604020202020204" pitchFamily="34" charset="0"/>
              </a:rPr>
              <a:t>	2. Hundred Days Reform (Empress </a:t>
            </a:r>
            <a:r>
              <a:rPr lang="en-US" dirty="0" err="1">
                <a:latin typeface="Arial" panose="020B0604020202020204" pitchFamily="34" charset="0"/>
                <a:cs typeface="Arial" panose="020B0604020202020204" pitchFamily="34" charset="0"/>
              </a:rPr>
              <a:t>Cixi</a:t>
            </a:r>
            <a:r>
              <a:rPr lang="en-US" dirty="0">
                <a:latin typeface="Arial" panose="020B0604020202020204" pitchFamily="34" charset="0"/>
                <a:cs typeface="Arial" panose="020B0604020202020204" pitchFamily="34" charset="0"/>
              </a:rPr>
              <a:t> and conservative ruling elite coup </a:t>
            </a:r>
            <a:r>
              <a:rPr lang="en-US" dirty="0" err="1">
                <a:latin typeface="Arial" panose="020B0604020202020204" pitchFamily="34" charset="0"/>
                <a:cs typeface="Arial" panose="020B0604020202020204" pitchFamily="34" charset="0"/>
              </a:rPr>
              <a:t>d’etat</a:t>
            </a: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3. </a:t>
            </a:r>
            <a:r>
              <a:rPr lang="en-US" b="0" i="0" dirty="0">
                <a:solidFill>
                  <a:srgbClr val="202122"/>
                </a:solidFill>
                <a:effectLst/>
                <a:latin typeface="Arial" panose="020B0604020202020204" pitchFamily="34" charset="0"/>
                <a:cs typeface="Arial" panose="020B0604020202020204" pitchFamily="34" charset="0"/>
              </a:rPr>
              <a:t>China </a:t>
            </a:r>
            <a:r>
              <a:rPr lang="en-US" b="0" i="0" dirty="0">
                <a:effectLst/>
                <a:latin typeface="Arial" panose="020B0604020202020204" pitchFamily="34" charset="0"/>
                <a:cs typeface="Arial" panose="020B0604020202020204" pitchFamily="34" charset="0"/>
              </a:rPr>
              <a:t>made substantial progress 	toward modernizing its heavy industry 	and military but the majority of the 	ruling elite still subscribed to a 	conservative </a:t>
            </a:r>
            <a:r>
              <a:rPr lang="en-US" b="0" i="0" strike="noStrike" dirty="0">
                <a:effectLst/>
                <a:latin typeface="Arial" panose="020B0604020202020204" pitchFamily="34" charset="0"/>
                <a:cs typeface="Arial" panose="020B0604020202020204" pitchFamily="34" charset="0"/>
                <a:hlinkClick r:id="rId2" tooltip="Confucianism">
                  <a:extLst>
                    <a:ext uri="{A12FA001-AC4F-418D-AE19-62706E023703}">
                      <ahyp:hlinkClr xmlns:ahyp="http://schemas.microsoft.com/office/drawing/2018/hyperlinkcolor" val="tx"/>
                    </a:ext>
                  </a:extLst>
                </a:hlinkClick>
              </a:rPr>
              <a:t>Confucian</a:t>
            </a:r>
            <a:r>
              <a:rPr lang="en-US" b="0" i="0" dirty="0">
                <a:effectLst/>
                <a:latin typeface="Arial" panose="020B0604020202020204" pitchFamily="34" charset="0"/>
                <a:cs typeface="Arial" panose="020B0604020202020204" pitchFamily="34" charset="0"/>
              </a:rPr>
              <a:t> worldview, and 	the "self-strengtheners" were by and 	large uninterested in social reform 	beyond the scope of economic and 	military modernization.</a:t>
            </a: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C8FFB17-F5C7-4DEF-961E-8BA193222873}"/>
              </a:ext>
            </a:extLst>
          </p:cNvPr>
          <p:cNvSpPr>
            <a:spLocks noGrp="1"/>
          </p:cNvSpPr>
          <p:nvPr>
            <p:ph type="title"/>
          </p:nvPr>
        </p:nvSpPr>
        <p:spPr>
          <a:xfrm>
            <a:off x="238126" y="169861"/>
            <a:ext cx="10515600" cy="1325563"/>
          </a:xfrm>
        </p:spPr>
        <p:txBody>
          <a:bodyPr>
            <a:normAutofit/>
          </a:bodyPr>
          <a:lstStyle/>
          <a:p>
            <a:r>
              <a:rPr lang="en-US" sz="4000" b="1" dirty="0"/>
              <a:t>Industrialization and the Non-Industrialized World </a:t>
            </a:r>
          </a:p>
        </p:txBody>
      </p:sp>
      <p:pic>
        <p:nvPicPr>
          <p:cNvPr id="4" name="Picture 3">
            <a:extLst>
              <a:ext uri="{FF2B5EF4-FFF2-40B4-BE49-F238E27FC236}">
                <a16:creationId xmlns:a16="http://schemas.microsoft.com/office/drawing/2014/main" id="{D7FF9AFF-5778-422E-9780-6496D1754BD8}"/>
              </a:ext>
            </a:extLst>
          </p:cNvPr>
          <p:cNvPicPr>
            <a:picLocks noChangeAspect="1"/>
          </p:cNvPicPr>
          <p:nvPr/>
        </p:nvPicPr>
        <p:blipFill rotWithShape="1">
          <a:blip r:embed="rId3"/>
          <a:srcRect l="39164" t="10050" r="39860" b="27209"/>
          <a:stretch/>
        </p:blipFill>
        <p:spPr>
          <a:xfrm>
            <a:off x="8113396" y="1055921"/>
            <a:ext cx="3448684" cy="5802078"/>
          </a:xfrm>
          <a:prstGeom prst="rect">
            <a:avLst/>
          </a:prstGeom>
        </p:spPr>
      </p:pic>
    </p:spTree>
    <p:extLst>
      <p:ext uri="{BB962C8B-B14F-4D97-AF65-F5344CB8AC3E}">
        <p14:creationId xmlns:p14="http://schemas.microsoft.com/office/powerpoint/2010/main" val="303065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238125" y="1238250"/>
            <a:ext cx="7134225" cy="5619749"/>
          </a:xfrm>
        </p:spPr>
        <p:txBody>
          <a:bodyPr>
            <a:normAutofit fontScale="92500" lnSpcReduction="20000"/>
          </a:bodyPr>
          <a:lstStyle/>
          <a:p>
            <a:pPr marL="0" indent="0">
              <a:buNone/>
            </a:pPr>
            <a:r>
              <a:rPr lang="en-US" sz="3600" dirty="0"/>
              <a:t>A.) Agricultural Improvements= Population Growth</a:t>
            </a:r>
          </a:p>
          <a:p>
            <a:pPr marL="0" indent="0">
              <a:buNone/>
            </a:pPr>
            <a:r>
              <a:rPr lang="en-US" sz="3600" dirty="0"/>
              <a:t>	1. Agricultural Revolution in early 	1700s</a:t>
            </a:r>
          </a:p>
          <a:p>
            <a:pPr marL="0" indent="0">
              <a:buNone/>
            </a:pPr>
            <a:r>
              <a:rPr lang="en-US" sz="3600" dirty="0"/>
              <a:t>		*Crop Rotation</a:t>
            </a:r>
          </a:p>
          <a:p>
            <a:pPr marL="0" indent="0">
              <a:buNone/>
            </a:pPr>
            <a:r>
              <a:rPr lang="en-US" sz="3600" dirty="0"/>
              <a:t>		*Seed Drill</a:t>
            </a:r>
          </a:p>
          <a:p>
            <a:pPr marL="0" indent="0">
              <a:buNone/>
            </a:pPr>
            <a:r>
              <a:rPr lang="en-US" sz="3600" dirty="0"/>
              <a:t>		*The Potato </a:t>
            </a:r>
          </a:p>
          <a:p>
            <a:pPr marL="0" indent="0">
              <a:buNone/>
            </a:pPr>
            <a:r>
              <a:rPr lang="en-US" sz="3600" dirty="0"/>
              <a:t>	</a:t>
            </a:r>
          </a:p>
          <a:p>
            <a:pPr marL="0" indent="0">
              <a:buNone/>
            </a:pPr>
            <a:r>
              <a:rPr lang="en-US" sz="3600" dirty="0"/>
              <a:t>Result: With these demographic changes, more people were available to work in factories and provide a market for manufactured goods.</a:t>
            </a:r>
          </a:p>
          <a:p>
            <a:pPr marL="0" indent="0">
              <a:buNone/>
            </a:pPr>
            <a:r>
              <a:rPr lang="en-US" dirty="0"/>
              <a:t>		</a:t>
            </a:r>
          </a:p>
        </p:txBody>
      </p:sp>
      <p:pic>
        <p:nvPicPr>
          <p:cNvPr id="5" name="Picture 4">
            <a:extLst>
              <a:ext uri="{FF2B5EF4-FFF2-40B4-BE49-F238E27FC236}">
                <a16:creationId xmlns:a16="http://schemas.microsoft.com/office/drawing/2014/main" id="{C29B56F1-39FA-481D-AB00-3DA0E1C136D3}"/>
              </a:ext>
            </a:extLst>
          </p:cNvPr>
          <p:cNvPicPr>
            <a:picLocks noChangeAspect="1"/>
          </p:cNvPicPr>
          <p:nvPr/>
        </p:nvPicPr>
        <p:blipFill rotWithShape="1">
          <a:blip r:embed="rId2"/>
          <a:srcRect l="19687" t="17176" r="23047" b="27685"/>
          <a:stretch/>
        </p:blipFill>
        <p:spPr>
          <a:xfrm>
            <a:off x="7303178" y="400050"/>
            <a:ext cx="4783516" cy="2771775"/>
          </a:xfrm>
          <a:prstGeom prst="rect">
            <a:avLst/>
          </a:prstGeom>
        </p:spPr>
      </p:pic>
      <p:pic>
        <p:nvPicPr>
          <p:cNvPr id="7" name="Picture 6">
            <a:extLst>
              <a:ext uri="{FF2B5EF4-FFF2-40B4-BE49-F238E27FC236}">
                <a16:creationId xmlns:a16="http://schemas.microsoft.com/office/drawing/2014/main" id="{650CEA5A-070B-4F24-9116-6F5DB7F52951}"/>
              </a:ext>
            </a:extLst>
          </p:cNvPr>
          <p:cNvPicPr>
            <a:picLocks noChangeAspect="1"/>
          </p:cNvPicPr>
          <p:nvPr/>
        </p:nvPicPr>
        <p:blipFill rotWithShape="1">
          <a:blip r:embed="rId3"/>
          <a:srcRect l="15625" t="19167" r="32109" b="21389"/>
          <a:stretch/>
        </p:blipFill>
        <p:spPr>
          <a:xfrm>
            <a:off x="7372350" y="3429000"/>
            <a:ext cx="4645172" cy="2971800"/>
          </a:xfrm>
          <a:prstGeom prst="rect">
            <a:avLst/>
          </a:prstGeom>
        </p:spPr>
      </p:pic>
    </p:spTree>
    <p:extLst>
      <p:ext uri="{BB962C8B-B14F-4D97-AF65-F5344CB8AC3E}">
        <p14:creationId xmlns:p14="http://schemas.microsoft.com/office/powerpoint/2010/main" val="6858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104775" y="1428749"/>
            <a:ext cx="7296150" cy="5362575"/>
          </a:xfrm>
        </p:spPr>
        <p:txBody>
          <a:bodyPr>
            <a:normAutofit lnSpcReduction="10000"/>
          </a:bodyPr>
          <a:lstStyle/>
          <a:p>
            <a:pPr marL="0" indent="0">
              <a:buNone/>
            </a:pPr>
            <a:r>
              <a:rPr lang="en-US" sz="3200" dirty="0"/>
              <a:t>B.) Geography</a:t>
            </a:r>
          </a:p>
          <a:p>
            <a:pPr marL="0" indent="0">
              <a:buNone/>
            </a:pPr>
            <a:r>
              <a:rPr lang="en-US" sz="3200" dirty="0"/>
              <a:t>	1. Proximity to waterways= Access to 	rivers and canals</a:t>
            </a:r>
          </a:p>
          <a:p>
            <a:pPr marL="0" indent="0">
              <a:buNone/>
            </a:pPr>
            <a:r>
              <a:rPr lang="en-US" sz="3200" dirty="0"/>
              <a:t>	2. Mineral resources of</a:t>
            </a:r>
            <a:r>
              <a:rPr lang="en-US" sz="4400" b="1" dirty="0"/>
              <a:t> coal</a:t>
            </a:r>
            <a:r>
              <a:rPr lang="en-US" sz="3200" dirty="0"/>
              <a:t>, </a:t>
            </a:r>
            <a:r>
              <a:rPr lang="en-US" sz="4800" b="1" dirty="0"/>
              <a:t>iron</a:t>
            </a:r>
            <a:r>
              <a:rPr lang="en-US" sz="3200" dirty="0"/>
              <a:t>, 	and timber</a:t>
            </a:r>
          </a:p>
          <a:p>
            <a:pPr marL="0" indent="0">
              <a:buNone/>
            </a:pPr>
            <a:endParaRPr lang="en-US" sz="3200" dirty="0"/>
          </a:p>
          <a:p>
            <a:pPr marL="0" indent="0">
              <a:buNone/>
            </a:pPr>
            <a:r>
              <a:rPr lang="en-US" sz="3600" dirty="0"/>
              <a:t>Results: The fossil fuels revolution greatly increased the energy available to human societies (also deforestation) </a:t>
            </a:r>
            <a:r>
              <a:rPr lang="en-US" sz="3200" dirty="0"/>
              <a:t>	</a:t>
            </a:r>
            <a:r>
              <a:rPr lang="en-US" dirty="0"/>
              <a:t>	</a:t>
            </a:r>
          </a:p>
        </p:txBody>
      </p:sp>
      <p:pic>
        <p:nvPicPr>
          <p:cNvPr id="5" name="Picture 4">
            <a:extLst>
              <a:ext uri="{FF2B5EF4-FFF2-40B4-BE49-F238E27FC236}">
                <a16:creationId xmlns:a16="http://schemas.microsoft.com/office/drawing/2014/main" id="{59128633-F395-4B14-B4AF-0FF0823C5F6F}"/>
              </a:ext>
            </a:extLst>
          </p:cNvPr>
          <p:cNvPicPr>
            <a:picLocks noChangeAspect="1"/>
          </p:cNvPicPr>
          <p:nvPr/>
        </p:nvPicPr>
        <p:blipFill rotWithShape="1">
          <a:blip r:embed="rId2"/>
          <a:srcRect l="19452" t="26389" r="48126" b="25694"/>
          <a:stretch/>
        </p:blipFill>
        <p:spPr>
          <a:xfrm>
            <a:off x="7435433" y="1333500"/>
            <a:ext cx="4651792" cy="4629151"/>
          </a:xfrm>
          <a:prstGeom prst="rect">
            <a:avLst/>
          </a:prstGeom>
        </p:spPr>
      </p:pic>
    </p:spTree>
    <p:extLst>
      <p:ext uri="{BB962C8B-B14F-4D97-AF65-F5344CB8AC3E}">
        <p14:creationId xmlns:p14="http://schemas.microsoft.com/office/powerpoint/2010/main" val="2569844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C99E-54BE-4369-B326-BC55FE7FD4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0FA380-1682-413D-910F-EAF82623035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594C1FD-9444-4D1B-AA73-16453A44A1AD}"/>
              </a:ext>
            </a:extLst>
          </p:cNvPr>
          <p:cNvPicPr>
            <a:picLocks noChangeAspect="1"/>
          </p:cNvPicPr>
          <p:nvPr/>
        </p:nvPicPr>
        <p:blipFill rotWithShape="1">
          <a:blip r:embed="rId2"/>
          <a:srcRect l="24219" t="16805" r="20703" b="19745"/>
          <a:stretch/>
        </p:blipFill>
        <p:spPr>
          <a:xfrm>
            <a:off x="152400" y="0"/>
            <a:ext cx="11887200" cy="6814010"/>
          </a:xfrm>
          <a:prstGeom prst="rect">
            <a:avLst/>
          </a:prstGeom>
        </p:spPr>
      </p:pic>
    </p:spTree>
    <p:extLst>
      <p:ext uri="{BB962C8B-B14F-4D97-AF65-F5344CB8AC3E}">
        <p14:creationId xmlns:p14="http://schemas.microsoft.com/office/powerpoint/2010/main" val="295305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3D73-D389-4A6F-9F9A-A102B38B831B}"/>
              </a:ext>
            </a:extLst>
          </p:cNvPr>
          <p:cNvSpPr>
            <a:spLocks noGrp="1"/>
          </p:cNvSpPr>
          <p:nvPr>
            <p:ph type="title"/>
          </p:nvPr>
        </p:nvSpPr>
        <p:spPr>
          <a:xfrm>
            <a:off x="238126" y="169861"/>
            <a:ext cx="10515600" cy="1325563"/>
          </a:xfrm>
        </p:spPr>
        <p:txBody>
          <a:bodyPr/>
          <a:lstStyle/>
          <a:p>
            <a:r>
              <a:rPr lang="en-US" b="1" dirty="0"/>
              <a:t>Industrial Revolution Causes </a:t>
            </a:r>
          </a:p>
        </p:txBody>
      </p:sp>
      <p:sp>
        <p:nvSpPr>
          <p:cNvPr id="3" name="Content Placeholder 2">
            <a:extLst>
              <a:ext uri="{FF2B5EF4-FFF2-40B4-BE49-F238E27FC236}">
                <a16:creationId xmlns:a16="http://schemas.microsoft.com/office/drawing/2014/main" id="{05ED18C6-38E7-44EA-94D1-ED3B84ABABFF}"/>
              </a:ext>
            </a:extLst>
          </p:cNvPr>
          <p:cNvSpPr>
            <a:spLocks noGrp="1"/>
          </p:cNvSpPr>
          <p:nvPr>
            <p:ph idx="1"/>
          </p:nvPr>
        </p:nvSpPr>
        <p:spPr>
          <a:xfrm>
            <a:off x="0" y="1306513"/>
            <a:ext cx="7867650" cy="5362575"/>
          </a:xfrm>
        </p:spPr>
        <p:txBody>
          <a:bodyPr>
            <a:normAutofit fontScale="85000" lnSpcReduction="20000"/>
          </a:bodyPr>
          <a:lstStyle/>
          <a:p>
            <a:pPr marL="0" indent="0">
              <a:buNone/>
            </a:pPr>
            <a:r>
              <a:rPr lang="en-US" sz="3600" dirty="0"/>
              <a:t>C.) Growth of New Technologies </a:t>
            </a:r>
          </a:p>
          <a:p>
            <a:pPr marL="0" indent="0">
              <a:buNone/>
            </a:pPr>
            <a:r>
              <a:rPr lang="en-US" sz="3600" dirty="0"/>
              <a:t>	</a:t>
            </a:r>
            <a:r>
              <a:rPr lang="en-US" sz="3600" b="1" dirty="0"/>
              <a:t>1. Spinning Jenny </a:t>
            </a:r>
            <a:r>
              <a:rPr lang="en-US" sz="3600" dirty="0"/>
              <a:t>(textile manufacturing)</a:t>
            </a:r>
            <a:endParaRPr lang="en-US" sz="3600" b="1" dirty="0"/>
          </a:p>
          <a:p>
            <a:pPr marL="0" indent="0">
              <a:buNone/>
            </a:pPr>
            <a:r>
              <a:rPr lang="en-US" sz="3600" dirty="0"/>
              <a:t>	</a:t>
            </a:r>
            <a:r>
              <a:rPr lang="en-US" sz="3600" b="1" dirty="0"/>
              <a:t>2. Interchangeable Parts </a:t>
            </a:r>
            <a:r>
              <a:rPr lang="en-US" sz="3600" dirty="0"/>
              <a:t>(Eli Whitney)</a:t>
            </a:r>
          </a:p>
          <a:p>
            <a:pPr marL="0" indent="0">
              <a:buNone/>
            </a:pPr>
            <a:r>
              <a:rPr lang="en-US" sz="3600" dirty="0"/>
              <a:t>	</a:t>
            </a:r>
            <a:r>
              <a:rPr lang="en-US" sz="3600" b="1" dirty="0"/>
              <a:t>3. Water frame </a:t>
            </a:r>
            <a:r>
              <a:rPr lang="en-US" sz="3600" dirty="0"/>
              <a:t>(Richard Arkwright) </a:t>
            </a:r>
          </a:p>
          <a:p>
            <a:pPr marL="0" indent="0">
              <a:buNone/>
            </a:pPr>
            <a:r>
              <a:rPr lang="en-US" sz="3600" dirty="0"/>
              <a:t>	</a:t>
            </a:r>
            <a:r>
              <a:rPr lang="en-US" sz="3600" b="1" dirty="0"/>
              <a:t>4. Steam Engines </a:t>
            </a:r>
            <a:r>
              <a:rPr lang="en-US" sz="3600" dirty="0"/>
              <a:t>(James Watt 	improved) </a:t>
            </a:r>
          </a:p>
          <a:p>
            <a:pPr marL="0" indent="0">
              <a:buNone/>
            </a:pPr>
            <a:endParaRPr lang="en-US" dirty="0"/>
          </a:p>
          <a:p>
            <a:pPr marL="0" indent="0">
              <a:buNone/>
            </a:pPr>
            <a:r>
              <a:rPr lang="en-US" sz="3500" dirty="0"/>
              <a:t>Results:</a:t>
            </a:r>
          </a:p>
          <a:p>
            <a:pPr marL="0" indent="0">
              <a:buNone/>
            </a:pPr>
            <a:r>
              <a:rPr lang="en-US" sz="3800" dirty="0"/>
              <a:t>	Assembly Line= specialization of labor 	replaced by division of labor= </a:t>
            </a:r>
          </a:p>
          <a:p>
            <a:pPr marL="0" indent="0">
              <a:buNone/>
            </a:pPr>
            <a:r>
              <a:rPr lang="en-US" sz="3800" b="1" dirty="0"/>
              <a:t>	</a:t>
            </a:r>
            <a:r>
              <a:rPr lang="en-US" sz="4200" b="1" dirty="0"/>
              <a:t>Factory System</a:t>
            </a:r>
            <a:r>
              <a:rPr lang="en-US" sz="3800" dirty="0"/>
              <a:t>= mass production</a:t>
            </a:r>
          </a:p>
          <a:p>
            <a:pPr marL="0" indent="0">
              <a:buNone/>
            </a:pPr>
            <a:r>
              <a:rPr lang="en-US" dirty="0"/>
              <a:t>	</a:t>
            </a:r>
          </a:p>
        </p:txBody>
      </p:sp>
      <p:pic>
        <p:nvPicPr>
          <p:cNvPr id="5" name="Picture 4">
            <a:extLst>
              <a:ext uri="{FF2B5EF4-FFF2-40B4-BE49-F238E27FC236}">
                <a16:creationId xmlns:a16="http://schemas.microsoft.com/office/drawing/2014/main" id="{BF9286F9-C673-4E2F-93CB-0A0D0934EBE8}"/>
              </a:ext>
            </a:extLst>
          </p:cNvPr>
          <p:cNvPicPr>
            <a:picLocks noChangeAspect="1"/>
          </p:cNvPicPr>
          <p:nvPr/>
        </p:nvPicPr>
        <p:blipFill rotWithShape="1">
          <a:blip r:embed="rId2"/>
          <a:srcRect l="20781" t="18612" r="24219" b="12083"/>
          <a:stretch/>
        </p:blipFill>
        <p:spPr>
          <a:xfrm>
            <a:off x="7429499" y="2632076"/>
            <a:ext cx="4566777" cy="3953647"/>
          </a:xfrm>
          <a:prstGeom prst="rect">
            <a:avLst/>
          </a:prstGeom>
        </p:spPr>
      </p:pic>
      <p:pic>
        <p:nvPicPr>
          <p:cNvPr id="7" name="Picture 6">
            <a:extLst>
              <a:ext uri="{FF2B5EF4-FFF2-40B4-BE49-F238E27FC236}">
                <a16:creationId xmlns:a16="http://schemas.microsoft.com/office/drawing/2014/main" id="{E22B9B19-B04E-4E8E-B4DF-C512A0F2D192}"/>
              </a:ext>
            </a:extLst>
          </p:cNvPr>
          <p:cNvPicPr>
            <a:picLocks noChangeAspect="1"/>
          </p:cNvPicPr>
          <p:nvPr/>
        </p:nvPicPr>
        <p:blipFill rotWithShape="1">
          <a:blip r:embed="rId3"/>
          <a:srcRect l="8281" t="30139" r="48047" b="8055"/>
          <a:stretch/>
        </p:blipFill>
        <p:spPr>
          <a:xfrm>
            <a:off x="8201025" y="187323"/>
            <a:ext cx="2886076" cy="2297503"/>
          </a:xfrm>
          <a:prstGeom prst="rect">
            <a:avLst/>
          </a:prstGeom>
        </p:spPr>
      </p:pic>
    </p:spTree>
    <p:extLst>
      <p:ext uri="{BB962C8B-B14F-4D97-AF65-F5344CB8AC3E}">
        <p14:creationId xmlns:p14="http://schemas.microsoft.com/office/powerpoint/2010/main" val="3644616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57617</TotalTime>
  <Words>2484</Words>
  <Application>Microsoft Office PowerPoint</Application>
  <PresentationFormat>Widescreen</PresentationFormat>
  <Paragraphs>149</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Karla</vt:lpstr>
      <vt:lpstr>Roboto</vt:lpstr>
      <vt:lpstr>Office Theme</vt:lpstr>
      <vt:lpstr>The Industrial Revolution</vt:lpstr>
      <vt:lpstr>Industrial Revolution Begins</vt:lpstr>
      <vt:lpstr>PowerPoint Presentation</vt:lpstr>
      <vt:lpstr>Pre-Industrial Societies </vt:lpstr>
      <vt:lpstr>Britain's Industrial Advantages? </vt:lpstr>
      <vt:lpstr>Industrial Revolution Causes </vt:lpstr>
      <vt:lpstr>Industrial Revolution Causes </vt:lpstr>
      <vt:lpstr>PowerPoint Presentation</vt:lpstr>
      <vt:lpstr>Industrial Revolution Causes </vt:lpstr>
      <vt:lpstr>Industrial Revolution Causes </vt:lpstr>
      <vt:lpstr>Industrial Revolution Causes </vt:lpstr>
      <vt:lpstr>Industrial Revolution Causes </vt:lpstr>
      <vt:lpstr>PowerPoint Presentation</vt:lpstr>
      <vt:lpstr>Economic and Political Developments </vt:lpstr>
      <vt:lpstr>PowerPoint Presentation</vt:lpstr>
      <vt:lpstr>Econ/ Pol Developments </vt:lpstr>
      <vt:lpstr>PowerPoint Presentation</vt:lpstr>
      <vt:lpstr>Economic and Political Developments </vt:lpstr>
      <vt:lpstr>PowerPoint Presentation</vt:lpstr>
      <vt:lpstr>PowerPoint Presentation</vt:lpstr>
      <vt:lpstr>Economic and Political Developments </vt:lpstr>
      <vt:lpstr>Society in the Industrial Age </vt:lpstr>
      <vt:lpstr>Society in the Industrial Age </vt:lpstr>
      <vt:lpstr>PowerPoint Presentation</vt:lpstr>
      <vt:lpstr>PowerPoint Presentation</vt:lpstr>
      <vt:lpstr>PowerPoint Presentation</vt:lpstr>
      <vt:lpstr>John Snow (Cholera Outbreak London 1854)</vt:lpstr>
      <vt:lpstr>Thomas Malthus (population and sustainability) </vt:lpstr>
      <vt:lpstr>Society in the Industrial Age </vt:lpstr>
      <vt:lpstr>Society in the Industrial Age </vt:lpstr>
      <vt:lpstr>PowerPoint Presentation</vt:lpstr>
      <vt:lpstr>PowerPoint Presentation</vt:lpstr>
      <vt:lpstr>Society in the Industrial Age </vt:lpstr>
      <vt:lpstr>PowerPoint Presentation</vt:lpstr>
      <vt:lpstr>Society in the Industrial Age </vt:lpstr>
      <vt:lpstr>PowerPoint Presentation</vt:lpstr>
      <vt:lpstr>PowerPoint Presentation</vt:lpstr>
      <vt:lpstr>PowerPoint Presentation</vt:lpstr>
      <vt:lpstr>PowerPoint Presentation</vt:lpstr>
      <vt:lpstr>Reactions to Industrialization</vt:lpstr>
      <vt:lpstr>PowerPoint Presentation</vt:lpstr>
      <vt:lpstr>John D. Rockefeller (Standard Oil Company 1870= Monopoly/Trust)</vt:lpstr>
      <vt:lpstr>Reactions to Industrialization</vt:lpstr>
      <vt:lpstr>Karl Marx and Friedrich Engels “The Communist Manifesto” (1848) </vt:lpstr>
      <vt:lpstr>Industrialization and the Non-Industrialized World </vt:lpstr>
      <vt:lpstr>Industrialization and the Non-Industrialized World </vt:lpstr>
      <vt:lpstr>Industrialization and the Non-Industrialized World </vt:lpstr>
      <vt:lpstr>PowerPoint Presentation</vt:lpstr>
      <vt:lpstr>Industrialization and the Non-Industrialized World </vt:lpstr>
      <vt:lpstr>Industrialization and the Non-Industrialized World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Industrial Revolution</dc:title>
  <dc:creator>Adcox, Brittany B</dc:creator>
  <cp:lastModifiedBy>Adcox, Brittany B</cp:lastModifiedBy>
  <cp:revision>46</cp:revision>
  <cp:lastPrinted>2022-01-25T19:06:46Z</cp:lastPrinted>
  <dcterms:created xsi:type="dcterms:W3CDTF">2021-09-05T11:14:40Z</dcterms:created>
  <dcterms:modified xsi:type="dcterms:W3CDTF">2022-01-27T00:37:37Z</dcterms:modified>
</cp:coreProperties>
</file>