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76"/>
  </p:notesMasterIdLst>
  <p:handoutMasterIdLst>
    <p:handoutMasterId r:id="rId77"/>
  </p:handoutMasterIdLst>
  <p:sldIdLst>
    <p:sldId id="256" r:id="rId2"/>
    <p:sldId id="313" r:id="rId3"/>
    <p:sldId id="320" r:id="rId4"/>
    <p:sldId id="319" r:id="rId5"/>
    <p:sldId id="314" r:id="rId6"/>
    <p:sldId id="321" r:id="rId7"/>
    <p:sldId id="318" r:id="rId8"/>
    <p:sldId id="308" r:id="rId9"/>
    <p:sldId id="257" r:id="rId10"/>
    <p:sldId id="322" r:id="rId11"/>
    <p:sldId id="258" r:id="rId12"/>
    <p:sldId id="259" r:id="rId13"/>
    <p:sldId id="264" r:id="rId14"/>
    <p:sldId id="261" r:id="rId15"/>
    <p:sldId id="323" r:id="rId16"/>
    <p:sldId id="265" r:id="rId17"/>
    <p:sldId id="266" r:id="rId18"/>
    <p:sldId id="267" r:id="rId19"/>
    <p:sldId id="324" r:id="rId20"/>
    <p:sldId id="260" r:id="rId21"/>
    <p:sldId id="268" r:id="rId22"/>
    <p:sldId id="304" r:id="rId23"/>
    <p:sldId id="334" r:id="rId24"/>
    <p:sldId id="294" r:id="rId25"/>
    <p:sldId id="269" r:id="rId26"/>
    <p:sldId id="326" r:id="rId27"/>
    <p:sldId id="296" r:id="rId28"/>
    <p:sldId id="292" r:id="rId29"/>
    <p:sldId id="336" r:id="rId30"/>
    <p:sldId id="280" r:id="rId31"/>
    <p:sldId id="309" r:id="rId32"/>
    <p:sldId id="272" r:id="rId33"/>
    <p:sldId id="271" r:id="rId34"/>
    <p:sldId id="307" r:id="rId35"/>
    <p:sldId id="305" r:id="rId36"/>
    <p:sldId id="325" r:id="rId37"/>
    <p:sldId id="282" r:id="rId38"/>
    <p:sldId id="340" r:id="rId39"/>
    <p:sldId id="295" r:id="rId40"/>
    <p:sldId id="298" r:id="rId41"/>
    <p:sldId id="299" r:id="rId42"/>
    <p:sldId id="300" r:id="rId43"/>
    <p:sldId id="338" r:id="rId44"/>
    <p:sldId id="301" r:id="rId45"/>
    <p:sldId id="262" r:id="rId46"/>
    <p:sldId id="281" r:id="rId47"/>
    <p:sldId id="315" r:id="rId48"/>
    <p:sldId id="310" r:id="rId49"/>
    <p:sldId id="273" r:id="rId50"/>
    <p:sldId id="274" r:id="rId51"/>
    <p:sldId id="275" r:id="rId52"/>
    <p:sldId id="311" r:id="rId53"/>
    <p:sldId id="327" r:id="rId54"/>
    <p:sldId id="276" r:id="rId55"/>
    <p:sldId id="277" r:id="rId56"/>
    <p:sldId id="328" r:id="rId57"/>
    <p:sldId id="341" r:id="rId58"/>
    <p:sldId id="329" r:id="rId59"/>
    <p:sldId id="330" r:id="rId60"/>
    <p:sldId id="278" r:id="rId61"/>
    <p:sldId id="303" r:id="rId62"/>
    <p:sldId id="284" r:id="rId63"/>
    <p:sldId id="337" r:id="rId64"/>
    <p:sldId id="332" r:id="rId65"/>
    <p:sldId id="316" r:id="rId66"/>
    <p:sldId id="333" r:id="rId67"/>
    <p:sldId id="317" r:id="rId68"/>
    <p:sldId id="285" r:id="rId69"/>
    <p:sldId id="289" r:id="rId70"/>
    <p:sldId id="302" r:id="rId71"/>
    <p:sldId id="312" r:id="rId72"/>
    <p:sldId id="286" r:id="rId73"/>
    <p:sldId id="287" r:id="rId74"/>
    <p:sldId id="290"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62" autoAdjust="0"/>
    <p:restoredTop sz="94684" autoAdjust="0"/>
  </p:normalViewPr>
  <p:slideViewPr>
    <p:cSldViewPr>
      <p:cViewPr varScale="1">
        <p:scale>
          <a:sx n="75" d="100"/>
          <a:sy n="75" d="100"/>
        </p:scale>
        <p:origin x="1052"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BAC95B8-5D42-4B22-A5A9-1A87AF400B94}" type="datetimeFigureOut">
              <a:rPr lang="en-US" smtClean="0"/>
              <a:pPr/>
              <a:t>6/20/2023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4901101-542C-4400-92FE-D62D81D9887D}"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36D9B9-1B98-4543-AB44-8EF022FDED20}" type="datetimeFigureOut">
              <a:rPr lang="en-US" smtClean="0"/>
              <a:t>6/20/2023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1AD3FF-2FEA-4206-B9EC-03D58A5A93AD}" type="slidenum">
              <a:rPr lang="en-US" smtClean="0"/>
              <a:t>‹#›</a:t>
            </a:fld>
            <a:endParaRPr lang="en-US"/>
          </a:p>
        </p:txBody>
      </p:sp>
    </p:spTree>
    <p:extLst>
      <p:ext uri="{BB962C8B-B14F-4D97-AF65-F5344CB8AC3E}">
        <p14:creationId xmlns:p14="http://schemas.microsoft.com/office/powerpoint/2010/main" val="2008723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BC9A7852-4C5E-44A5-8042-4C4DCFF6AE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a:extLst>
              <a:ext uri="{FF2B5EF4-FFF2-40B4-BE49-F238E27FC236}">
                <a16:creationId xmlns:a16="http://schemas.microsoft.com/office/drawing/2014/main" id="{578E40F9-54C7-41D0-85E8-A08CC02056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2771" name="Slide Number Placeholder 3">
            <a:extLst>
              <a:ext uri="{FF2B5EF4-FFF2-40B4-BE49-F238E27FC236}">
                <a16:creationId xmlns:a16="http://schemas.microsoft.com/office/drawing/2014/main" id="{A71CF011-5194-40D5-8060-8D605C3DD5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38209AA2-202D-457B-BC24-E1A4E37E4C1D}" type="slidenum">
              <a:rPr lang="en-US" altLang="en-US" sz="1200"/>
              <a:pPr/>
              <a:t>22</a:t>
            </a:fld>
            <a:endParaRPr lang="en-US" altLang="en-US" sz="1200"/>
          </a:p>
        </p:txBody>
      </p:sp>
    </p:spTree>
    <p:extLst>
      <p:ext uri="{BB962C8B-B14F-4D97-AF65-F5344CB8AC3E}">
        <p14:creationId xmlns:p14="http://schemas.microsoft.com/office/powerpoint/2010/main" val="158438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1AD3FF-2FEA-4206-B9EC-03D58A5A93AD}" type="slidenum">
              <a:rPr lang="en-US" smtClean="0"/>
              <a:t>50</a:t>
            </a:fld>
            <a:endParaRPr lang="en-US"/>
          </a:p>
        </p:txBody>
      </p:sp>
    </p:spTree>
    <p:extLst>
      <p:ext uri="{BB962C8B-B14F-4D97-AF65-F5344CB8AC3E}">
        <p14:creationId xmlns:p14="http://schemas.microsoft.com/office/powerpoint/2010/main" val="2657776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382233C7-0C24-48D4-84ED-A4BD662DB019}" type="datetimeFigureOut">
              <a:rPr lang="en-US" smtClean="0"/>
              <a:pPr/>
              <a:t>6/20/2023</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37CA8CB5-A4C5-438E-A2D2-CAE4214E7375}" type="slidenum">
              <a:rPr lang="en-US" smtClean="0"/>
              <a:pPr/>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82233C7-0C24-48D4-84ED-A4BD662DB019}" type="datetimeFigureOut">
              <a:rPr lang="en-US" smtClean="0"/>
              <a:pPr/>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CA8CB5-A4C5-438E-A2D2-CAE4214E737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37CA8CB5-A4C5-438E-A2D2-CAE4214E7375}"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82233C7-0C24-48D4-84ED-A4BD662DB019}" type="datetimeFigureOut">
              <a:rPr lang="en-US" smtClean="0"/>
              <a:pPr/>
              <a:t>6/20/2023</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382233C7-0C24-48D4-84ED-A4BD662DB019}" type="datetimeFigureOut">
              <a:rPr lang="en-US" smtClean="0"/>
              <a:pPr/>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37CA8CB5-A4C5-438E-A2D2-CAE4214E7375}" type="slidenum">
              <a:rPr lang="en-US" smtClean="0"/>
              <a:pPr/>
              <a:t>‹#›</a:t>
            </a:fld>
            <a:endParaRPr lang="en-US"/>
          </a:p>
        </p:txBody>
      </p:sp>
      <p:sp>
        <p:nvSpPr>
          <p:cNvPr id="8" name="Content Placeholder 7"/>
          <p:cNvSpPr>
            <a:spLocks noGrp="1"/>
          </p:cNvSpPr>
          <p:nvPr>
            <p:ph sz="quarter" idx="1"/>
          </p:nvPr>
        </p:nvSpPr>
        <p:spPr>
          <a:xfrm>
            <a:off x="301752" y="1676400"/>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382233C7-0C24-48D4-84ED-A4BD662DB019}" type="datetimeFigureOut">
              <a:rPr lang="en-US" smtClean="0"/>
              <a:pPr/>
              <a:t>6/20/2023</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37CA8CB5-A4C5-438E-A2D2-CAE4214E7375}" type="slidenum">
              <a:rPr lang="en-US" smtClean="0"/>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382233C7-0C24-48D4-84ED-A4BD662DB019}" type="datetimeFigureOut">
              <a:rPr lang="en-US" smtClean="0"/>
              <a:pPr/>
              <a:t>6/20/2023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CA8CB5-A4C5-438E-A2D2-CAE4214E7375}" type="slidenum">
              <a:rPr lang="en-US" smtClean="0"/>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566672"/>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566672"/>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382233C7-0C24-48D4-84ED-A4BD662DB019}" type="datetimeFigureOut">
              <a:rPr lang="en-US" smtClean="0"/>
              <a:pPr/>
              <a:t>6/20/2023</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37CA8CB5-A4C5-438E-A2D2-CAE4214E7375}"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382233C7-0C24-48D4-84ED-A4BD662DB019}" type="datetimeFigureOut">
              <a:rPr lang="en-US" smtClean="0"/>
              <a:pPr/>
              <a:t>6/20/2023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37CA8CB5-A4C5-438E-A2D2-CAE4214E737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382233C7-0C24-48D4-84ED-A4BD662DB019}" type="datetimeFigureOut">
              <a:rPr lang="en-US" smtClean="0"/>
              <a:pPr/>
              <a:t>6/20/2023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37CA8CB5-A4C5-438E-A2D2-CAE4214E737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37CA8CB5-A4C5-438E-A2D2-CAE4214E7375}" type="slidenum">
              <a:rPr lang="en-US" smtClean="0"/>
              <a:pPr/>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382233C7-0C24-48D4-84ED-A4BD662DB019}" type="datetimeFigureOut">
              <a:rPr lang="en-US" smtClean="0"/>
              <a:pPr/>
              <a:t>6/20/2023</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37CA8CB5-A4C5-438E-A2D2-CAE4214E7375}" type="slidenum">
              <a:rPr lang="en-US" smtClean="0"/>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382233C7-0C24-48D4-84ED-A4BD662DB019}" type="datetimeFigureOut">
              <a:rPr lang="en-US" smtClean="0"/>
              <a:pPr/>
              <a:t>6/20/2023</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382233C7-0C24-48D4-84ED-A4BD662DB019}" type="datetimeFigureOut">
              <a:rPr lang="en-US" smtClean="0"/>
              <a:pPr/>
              <a:t>6/20/2023</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37CA8CB5-A4C5-438E-A2D2-CAE4214E7375}" type="slidenum">
              <a:rPr lang="en-US" smtClean="0"/>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file:///I:\History%20Videos\600-1450\Western%20Europe\Knights--Dark%20Ages.mpg" TargetMode="External"/><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gi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file:///I:\History%20Videos\600-1450\Western%20Europe\The%20Crusades--Dark%20Ages.mpg" TargetMode="External"/><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hyperlink" Target="https://en.wikipedia.org/wiki/Ayyubid_Egypt" TargetMode="External"/><Relationship Id="rId7" Type="http://schemas.openxmlformats.org/officeDocument/2006/relationships/hyperlink" Target="https://en.wikipedia.org/wiki/Levant" TargetMode="External"/><Relationship Id="rId2" Type="http://schemas.openxmlformats.org/officeDocument/2006/relationships/hyperlink" Target="https://en.wikipedia.org/wiki/Sultan" TargetMode="External"/><Relationship Id="rId1" Type="http://schemas.openxmlformats.org/officeDocument/2006/relationships/slideLayout" Target="../slideLayouts/slideLayout4.xml"/><Relationship Id="rId6" Type="http://schemas.openxmlformats.org/officeDocument/2006/relationships/hyperlink" Target="https://en.wikipedia.org/wiki/Crusaders" TargetMode="External"/><Relationship Id="rId5" Type="http://schemas.openxmlformats.org/officeDocument/2006/relationships/hyperlink" Target="https://en.wikipedia.org/wiki/Sunni_Muslim" TargetMode="External"/><Relationship Id="rId4" Type="http://schemas.openxmlformats.org/officeDocument/2006/relationships/hyperlink" Target="https://en.wikipedia.org/wiki/Bilad_al-Sham"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en.wikipedia.org/wiki/Constantinople" TargetMode="External"/><Relationship Id="rId2" Type="http://schemas.openxmlformats.org/officeDocument/2006/relationships/hyperlink" Target="https://en.wikipedia.org/wiki/Alexios_IV_Angelos" TargetMode="External"/><Relationship Id="rId1" Type="http://schemas.openxmlformats.org/officeDocument/2006/relationships/slideLayout" Target="../slideLayouts/slideLayout4.xml"/><Relationship Id="rId5" Type="http://schemas.openxmlformats.org/officeDocument/2006/relationships/image" Target="../media/image41.jpeg"/><Relationship Id="rId4" Type="http://schemas.openxmlformats.org/officeDocument/2006/relationships/hyperlink" Target="https://en.wikipedia.org/wiki/Isaac_II_Angelos"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gi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hyperlink" Target="file:///I:\History%20Videos\600-1450\Western%20Europe\Black%20Death%20(Hollaback%20Girl%20by%20Gwen%20Stefani).flv"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file:///I:\History%20Videos\600-1450\Western%20Europe\Bring%20Out%20Your%20Dead.mpg" TargetMode="External"/><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file:///I:\History%20Videos\600-1450\Western%20Europe\Bring%20Out%20Your%20Dead.mpg"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xml"/><Relationship Id="rId4" Type="http://schemas.openxmlformats.org/officeDocument/2006/relationships/image" Target="../media/image74.gi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4.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3276600"/>
            <a:ext cx="8077200" cy="1499616"/>
          </a:xfrm>
        </p:spPr>
        <p:txBody>
          <a:bodyPr/>
          <a:lstStyle/>
          <a:p>
            <a:r>
              <a:rPr lang="en-US" dirty="0"/>
              <a:t>WORLD HISTORY</a:t>
            </a:r>
          </a:p>
        </p:txBody>
      </p:sp>
      <p:sp>
        <p:nvSpPr>
          <p:cNvPr id="2" name="Title 1"/>
          <p:cNvSpPr>
            <a:spLocks noGrp="1"/>
          </p:cNvSpPr>
          <p:nvPr>
            <p:ph type="ctrTitle"/>
          </p:nvPr>
        </p:nvSpPr>
        <p:spPr>
          <a:xfrm>
            <a:off x="699875" y="211836"/>
            <a:ext cx="8077200" cy="1143000"/>
          </a:xfrm>
        </p:spPr>
        <p:txBody>
          <a:bodyPr/>
          <a:lstStyle/>
          <a:p>
            <a:r>
              <a:rPr lang="en-US" dirty="0"/>
              <a:t>Europe in the Middle Ages</a:t>
            </a:r>
          </a:p>
        </p:txBody>
      </p:sp>
      <p:pic>
        <p:nvPicPr>
          <p:cNvPr id="4" name="Picture 2" descr="Image result for middle ages the handsome meme">
            <a:extLst>
              <a:ext uri="{FF2B5EF4-FFF2-40B4-BE49-F238E27FC236}">
                <a16:creationId xmlns:a16="http://schemas.microsoft.com/office/drawing/2014/main" id="{C6D1003F-5DBE-491B-AAE8-F8E8202CAC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76400"/>
            <a:ext cx="5638800" cy="47929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DAF50-D45A-4099-9244-4A790E6F0018}"/>
              </a:ext>
            </a:extLst>
          </p:cNvPr>
          <p:cNvSpPr>
            <a:spLocks noGrp="1"/>
          </p:cNvSpPr>
          <p:nvPr>
            <p:ph type="title"/>
          </p:nvPr>
        </p:nvSpPr>
        <p:spPr/>
        <p:txBody>
          <a:bodyPr/>
          <a:lstStyle/>
          <a:p>
            <a:r>
              <a:rPr lang="en-US" dirty="0"/>
              <a:t>Medieval Europe</a:t>
            </a:r>
          </a:p>
        </p:txBody>
      </p:sp>
      <p:sp>
        <p:nvSpPr>
          <p:cNvPr id="3" name="Content Placeholder 2">
            <a:extLst>
              <a:ext uri="{FF2B5EF4-FFF2-40B4-BE49-F238E27FC236}">
                <a16:creationId xmlns:a16="http://schemas.microsoft.com/office/drawing/2014/main" id="{E92DB396-54E7-4547-92AA-B3965B75E77A}"/>
              </a:ext>
            </a:extLst>
          </p:cNvPr>
          <p:cNvSpPr>
            <a:spLocks noGrp="1"/>
          </p:cNvSpPr>
          <p:nvPr>
            <p:ph idx="1"/>
          </p:nvPr>
        </p:nvSpPr>
        <p:spPr>
          <a:xfrm>
            <a:off x="152400" y="1371600"/>
            <a:ext cx="3792552" cy="4953000"/>
          </a:xfrm>
        </p:spPr>
        <p:txBody>
          <a:bodyPr>
            <a:normAutofit fontScale="92500"/>
          </a:bodyPr>
          <a:lstStyle/>
          <a:p>
            <a:r>
              <a:rPr lang="en-US" sz="2800" dirty="0"/>
              <a:t>Period between Fall of Western Rome (476) to European Renaissance in the 14</a:t>
            </a:r>
            <a:r>
              <a:rPr lang="en-US" sz="2800" baseline="30000" dirty="0"/>
              <a:t>th</a:t>
            </a:r>
            <a:r>
              <a:rPr lang="en-US" sz="2800" dirty="0"/>
              <a:t> century (1300s).</a:t>
            </a:r>
          </a:p>
          <a:p>
            <a:r>
              <a:rPr lang="en-US" sz="2000" dirty="0"/>
              <a:t>During the High Middle Ages, which began after 1000, the population of Europe increased greatly as technological and agricultural innovations allowed trade to flourish and the Medieval Warm Period climate change allowed crop yields to increase.</a:t>
            </a:r>
          </a:p>
        </p:txBody>
      </p:sp>
      <p:pic>
        <p:nvPicPr>
          <p:cNvPr id="2050" name="Picture 2" descr="Image result for dark ages">
            <a:extLst>
              <a:ext uri="{FF2B5EF4-FFF2-40B4-BE49-F238E27FC236}">
                <a16:creationId xmlns:a16="http://schemas.microsoft.com/office/drawing/2014/main" id="{2174843B-8903-4A29-B4F4-EFB19F9374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3" b="2444"/>
          <a:stretch/>
        </p:blipFill>
        <p:spPr bwMode="auto">
          <a:xfrm>
            <a:off x="3893222" y="1828800"/>
            <a:ext cx="4943865" cy="3499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64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Feudalism</a:t>
            </a:r>
          </a:p>
          <a:p>
            <a:r>
              <a:rPr lang="en-US" dirty="0"/>
              <a:t>Serfs and manors</a:t>
            </a:r>
          </a:p>
          <a:p>
            <a:r>
              <a:rPr lang="en-US" dirty="0"/>
              <a:t>The medieval Christian Church</a:t>
            </a:r>
          </a:p>
          <a:p>
            <a:endParaRPr lang="en-US" dirty="0"/>
          </a:p>
        </p:txBody>
      </p:sp>
      <p:sp>
        <p:nvSpPr>
          <p:cNvPr id="3" name="Title 2"/>
          <p:cNvSpPr>
            <a:spLocks noGrp="1"/>
          </p:cNvSpPr>
          <p:nvPr>
            <p:ph type="title"/>
          </p:nvPr>
        </p:nvSpPr>
        <p:spPr/>
        <p:txBody>
          <a:bodyPr/>
          <a:lstStyle/>
          <a:p>
            <a:r>
              <a:rPr lang="en-US" dirty="0"/>
              <a:t>Quest for Political and Social Order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 Middle Ages- Mostly Decentralized</a:t>
            </a:r>
          </a:p>
        </p:txBody>
      </p:sp>
      <p:pic>
        <p:nvPicPr>
          <p:cNvPr id="5" name="Content Placeholder 4" descr="Europe in 600 CE.gif"/>
          <p:cNvPicPr>
            <a:picLocks noGrp="1" noChangeAspect="1"/>
          </p:cNvPicPr>
          <p:nvPr>
            <p:ph sz="half" idx="1"/>
          </p:nvPr>
        </p:nvPicPr>
        <p:blipFill>
          <a:blip r:embed="rId2"/>
          <a:stretch>
            <a:fillRect/>
          </a:stretch>
        </p:blipFill>
        <p:spPr>
          <a:xfrm>
            <a:off x="228600" y="1676400"/>
            <a:ext cx="4262676" cy="3886200"/>
          </a:xfrm>
        </p:spPr>
      </p:pic>
      <p:sp>
        <p:nvSpPr>
          <p:cNvPr id="4" name="Content Placeholder 3"/>
          <p:cNvSpPr>
            <a:spLocks noGrp="1"/>
          </p:cNvSpPr>
          <p:nvPr>
            <p:ph sz="half" idx="2"/>
          </p:nvPr>
        </p:nvSpPr>
        <p:spPr>
          <a:xfrm>
            <a:off x="4800600" y="1566672"/>
            <a:ext cx="4038600" cy="4681728"/>
          </a:xfrm>
        </p:spPr>
        <p:txBody>
          <a:bodyPr/>
          <a:lstStyle/>
          <a:p>
            <a:r>
              <a:rPr lang="en-US" dirty="0"/>
              <a:t>Decentralized Society/ Kingdoms </a:t>
            </a:r>
          </a:p>
          <a:p>
            <a:pPr lvl="1"/>
            <a:r>
              <a:rPr lang="en-US" dirty="0"/>
              <a:t>German chieftains replace Roman rule</a:t>
            </a:r>
          </a:p>
          <a:p>
            <a:pPr lvl="1"/>
            <a:r>
              <a:rPr lang="en-US" dirty="0"/>
              <a:t>Germanic tradition replaced Roman law</a:t>
            </a:r>
          </a:p>
          <a:p>
            <a:pPr lvl="1"/>
            <a:r>
              <a:rPr lang="en-US" dirty="0"/>
              <a:t>Peasants turn to local lords for safety</a:t>
            </a:r>
          </a:p>
          <a:p>
            <a:r>
              <a:rPr lang="en-US" dirty="0"/>
              <a:t>Subsistence Agriculture</a:t>
            </a:r>
          </a:p>
          <a:p>
            <a:r>
              <a:rPr lang="en-US" dirty="0"/>
              <a:t>Power shifts from Italy to France</a:t>
            </a:r>
          </a:p>
          <a:p>
            <a:endParaRPr lang="en-US" dirty="0"/>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European Feudalism</a:t>
            </a:r>
          </a:p>
        </p:txBody>
      </p:sp>
      <p:sp>
        <p:nvSpPr>
          <p:cNvPr id="3" name="Content Placeholder 2"/>
          <p:cNvSpPr>
            <a:spLocks noGrp="1"/>
          </p:cNvSpPr>
          <p:nvPr>
            <p:ph sz="half" idx="1"/>
          </p:nvPr>
        </p:nvSpPr>
        <p:spPr/>
        <p:txBody>
          <a:bodyPr>
            <a:normAutofit/>
          </a:bodyPr>
          <a:lstStyle/>
          <a:p>
            <a:r>
              <a:rPr lang="en-US" dirty="0"/>
              <a:t>Kings and nobles gave land (fief ) to vassals (nobles) in exchange for military service</a:t>
            </a:r>
          </a:p>
          <a:p>
            <a:pPr lvl="1"/>
            <a:r>
              <a:rPr lang="en-US" dirty="0"/>
              <a:t>Control of land was hereditary</a:t>
            </a:r>
          </a:p>
          <a:p>
            <a:r>
              <a:rPr lang="en-US" dirty="0"/>
              <a:t>Vassals gave land to knights in exchange for military service</a:t>
            </a:r>
          </a:p>
          <a:p>
            <a:pPr lvl="1"/>
            <a:r>
              <a:rPr lang="en-US" dirty="0"/>
              <a:t>Knights were bound by a code of chivalry</a:t>
            </a:r>
          </a:p>
        </p:txBody>
      </p:sp>
      <p:pic>
        <p:nvPicPr>
          <p:cNvPr id="5" name="Content Placeholder 4" descr="feudal hierarchy 2.jpg"/>
          <p:cNvPicPr>
            <a:picLocks noGrp="1" noChangeAspect="1"/>
          </p:cNvPicPr>
          <p:nvPr>
            <p:ph sz="half" idx="2"/>
          </p:nvPr>
        </p:nvPicPr>
        <p:blipFill>
          <a:blip r:embed="rId2"/>
          <a:stretch>
            <a:fillRect/>
          </a:stretch>
        </p:blipFill>
        <p:spPr>
          <a:xfrm>
            <a:off x="4800600" y="1657312"/>
            <a:ext cx="4038600" cy="3600488"/>
          </a:xfrm>
        </p:spPr>
      </p:pic>
      <p:sp>
        <p:nvSpPr>
          <p:cNvPr id="6" name="Action Button: Movie 5">
            <a:hlinkClick r:id="rId3" action="ppaction://hlinkfile" highlightClick="1"/>
          </p:cNvPr>
          <p:cNvSpPr/>
          <p:nvPr/>
        </p:nvSpPr>
        <p:spPr>
          <a:xfrm>
            <a:off x="7848600" y="5715000"/>
            <a:ext cx="990600" cy="533400"/>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European Feudalism</a:t>
            </a:r>
          </a:p>
        </p:txBody>
      </p:sp>
      <p:sp>
        <p:nvSpPr>
          <p:cNvPr id="4" name="Content Placeholder 3">
            <a:extLst>
              <a:ext uri="{FF2B5EF4-FFF2-40B4-BE49-F238E27FC236}">
                <a16:creationId xmlns:a16="http://schemas.microsoft.com/office/drawing/2014/main" id="{5F3974B6-D591-4B8C-AFA9-932A0CEAFCE3}"/>
              </a:ext>
            </a:extLst>
          </p:cNvPr>
          <p:cNvSpPr>
            <a:spLocks noGrp="1"/>
          </p:cNvSpPr>
          <p:nvPr>
            <p:ph sz="quarter" idx="1"/>
          </p:nvPr>
        </p:nvSpPr>
        <p:spPr/>
        <p:txBody>
          <a:bodyPr/>
          <a:lstStyle/>
          <a:p>
            <a:endParaRPr lang="en-US"/>
          </a:p>
        </p:txBody>
      </p:sp>
      <p:pic>
        <p:nvPicPr>
          <p:cNvPr id="6" name="Picture 5">
            <a:extLst>
              <a:ext uri="{FF2B5EF4-FFF2-40B4-BE49-F238E27FC236}">
                <a16:creationId xmlns:a16="http://schemas.microsoft.com/office/drawing/2014/main" id="{BF8F545D-36DE-4386-A695-A790AD25B2E9}"/>
              </a:ext>
            </a:extLst>
          </p:cNvPr>
          <p:cNvPicPr>
            <a:picLocks noChangeAspect="1"/>
          </p:cNvPicPr>
          <p:nvPr/>
        </p:nvPicPr>
        <p:blipFill rotWithShape="1">
          <a:blip r:embed="rId2"/>
          <a:srcRect l="13333" t="30000" r="50000" b="17500"/>
          <a:stretch/>
        </p:blipFill>
        <p:spPr>
          <a:xfrm>
            <a:off x="228600" y="1524000"/>
            <a:ext cx="8607552" cy="487333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EB0FE-F1EA-48AC-93DF-EC49872288CB}"/>
              </a:ext>
            </a:extLst>
          </p:cNvPr>
          <p:cNvSpPr>
            <a:spLocks noGrp="1"/>
          </p:cNvSpPr>
          <p:nvPr>
            <p:ph type="title"/>
          </p:nvPr>
        </p:nvSpPr>
        <p:spPr/>
        <p:txBody>
          <a:bodyPr/>
          <a:lstStyle/>
          <a:p>
            <a:r>
              <a:rPr lang="en-US" dirty="0"/>
              <a:t>Feudalism </a:t>
            </a:r>
          </a:p>
        </p:txBody>
      </p:sp>
      <p:pic>
        <p:nvPicPr>
          <p:cNvPr id="4" name="Picture 3">
            <a:extLst>
              <a:ext uri="{FF2B5EF4-FFF2-40B4-BE49-F238E27FC236}">
                <a16:creationId xmlns:a16="http://schemas.microsoft.com/office/drawing/2014/main" id="{D82D1826-BC66-4902-89CB-D0FA65CC2D05}"/>
              </a:ext>
            </a:extLst>
          </p:cNvPr>
          <p:cNvPicPr>
            <a:picLocks noChangeAspect="1"/>
          </p:cNvPicPr>
          <p:nvPr/>
        </p:nvPicPr>
        <p:blipFill rotWithShape="1">
          <a:blip r:embed="rId2"/>
          <a:srcRect l="27482" t="20606" r="43803" b="43111"/>
          <a:stretch/>
        </p:blipFill>
        <p:spPr>
          <a:xfrm>
            <a:off x="162096" y="152400"/>
            <a:ext cx="8829504" cy="6553200"/>
          </a:xfrm>
          <a:prstGeom prst="rect">
            <a:avLst/>
          </a:prstGeom>
        </p:spPr>
      </p:pic>
    </p:spTree>
    <p:extLst>
      <p:ext uri="{BB962C8B-B14F-4D97-AF65-F5344CB8AC3E}">
        <p14:creationId xmlns:p14="http://schemas.microsoft.com/office/powerpoint/2010/main" val="291181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The Knight</a:t>
            </a:r>
          </a:p>
        </p:txBody>
      </p:sp>
      <p:sp>
        <p:nvSpPr>
          <p:cNvPr id="3" name="Text Placeholder 2"/>
          <p:cNvSpPr>
            <a:spLocks noGrp="1"/>
          </p:cNvSpPr>
          <p:nvPr>
            <p:ph type="body" sz="half" idx="3"/>
          </p:nvPr>
        </p:nvSpPr>
        <p:spPr/>
        <p:txBody>
          <a:bodyPr/>
          <a:lstStyle/>
          <a:p>
            <a:r>
              <a:rPr lang="en-US" dirty="0"/>
              <a:t>The Castle</a:t>
            </a:r>
          </a:p>
        </p:txBody>
      </p:sp>
      <p:pic>
        <p:nvPicPr>
          <p:cNvPr id="8" name="Content Placeholder 7" descr="knight.jpg"/>
          <p:cNvPicPr>
            <a:picLocks noGrp="1" noChangeAspect="1"/>
          </p:cNvPicPr>
          <p:nvPr>
            <p:ph sz="quarter" idx="2"/>
          </p:nvPr>
        </p:nvPicPr>
        <p:blipFill>
          <a:blip r:embed="rId2"/>
          <a:stretch>
            <a:fillRect/>
          </a:stretch>
        </p:blipFill>
        <p:spPr>
          <a:xfrm>
            <a:off x="819387" y="2438400"/>
            <a:ext cx="3006250" cy="3817937"/>
          </a:xfrm>
        </p:spPr>
      </p:pic>
      <p:pic>
        <p:nvPicPr>
          <p:cNvPr id="7" name="Content Placeholder 6" descr="Rising castle 12th century.jpg"/>
          <p:cNvPicPr>
            <a:picLocks noGrp="1" noChangeAspect="1"/>
          </p:cNvPicPr>
          <p:nvPr>
            <p:ph sz="quarter" idx="4"/>
          </p:nvPr>
        </p:nvPicPr>
        <p:blipFill>
          <a:blip r:embed="rId3"/>
          <a:stretch>
            <a:fillRect/>
          </a:stretch>
        </p:blipFill>
        <p:spPr>
          <a:xfrm>
            <a:off x="4800600" y="2514600"/>
            <a:ext cx="4038600" cy="3028950"/>
          </a:xfrm>
        </p:spPr>
      </p:pic>
      <p:sp>
        <p:nvSpPr>
          <p:cNvPr id="6" name="Title 5"/>
          <p:cNvSpPr>
            <a:spLocks noGrp="1"/>
          </p:cNvSpPr>
          <p:nvPr>
            <p:ph type="title"/>
          </p:nvPr>
        </p:nvSpPr>
        <p:spPr/>
        <p:txBody>
          <a:bodyPr/>
          <a:lstStyle/>
          <a:p>
            <a:r>
              <a:rPr lang="en-US" dirty="0"/>
              <a:t>Knights and Castles</a:t>
            </a:r>
          </a:p>
        </p:txBody>
      </p:sp>
      <p:sp>
        <p:nvSpPr>
          <p:cNvPr id="9" name="TextBox 8"/>
          <p:cNvSpPr txBox="1"/>
          <p:nvPr/>
        </p:nvSpPr>
        <p:spPr>
          <a:xfrm>
            <a:off x="4800600" y="5562600"/>
            <a:ext cx="4038600" cy="646331"/>
          </a:xfrm>
          <a:prstGeom prst="rect">
            <a:avLst/>
          </a:prstGeom>
          <a:noFill/>
        </p:spPr>
        <p:txBody>
          <a:bodyPr wrap="square" rtlCol="0">
            <a:spAutoFit/>
          </a:bodyPr>
          <a:lstStyle/>
          <a:p>
            <a:r>
              <a:rPr lang="en-US" dirty="0"/>
              <a:t>Castle Rising in England was built in 1138</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Serfs and Manorialism</a:t>
            </a:r>
          </a:p>
        </p:txBody>
      </p:sp>
      <p:pic>
        <p:nvPicPr>
          <p:cNvPr id="5" name="Content Placeholder 4" descr="Manorialism painting.jpg"/>
          <p:cNvPicPr>
            <a:picLocks noGrp="1" noChangeAspect="1"/>
          </p:cNvPicPr>
          <p:nvPr>
            <p:ph sz="half" idx="1"/>
          </p:nvPr>
        </p:nvPicPr>
        <p:blipFill>
          <a:blip r:embed="rId2"/>
          <a:stretch>
            <a:fillRect/>
          </a:stretch>
        </p:blipFill>
        <p:spPr>
          <a:xfrm>
            <a:off x="228600" y="1676400"/>
            <a:ext cx="4267200" cy="2895600"/>
          </a:xfrm>
        </p:spPr>
      </p:pic>
      <p:sp>
        <p:nvSpPr>
          <p:cNvPr id="4" name="Content Placeholder 3"/>
          <p:cNvSpPr>
            <a:spLocks noGrp="1"/>
          </p:cNvSpPr>
          <p:nvPr>
            <p:ph sz="half" idx="2"/>
          </p:nvPr>
        </p:nvSpPr>
        <p:spPr>
          <a:xfrm>
            <a:off x="4800600" y="1371600"/>
            <a:ext cx="4038600" cy="4986528"/>
          </a:xfrm>
        </p:spPr>
        <p:txBody>
          <a:bodyPr>
            <a:normAutofit/>
          </a:bodyPr>
          <a:lstStyle/>
          <a:p>
            <a:r>
              <a:rPr lang="en-US" dirty="0"/>
              <a:t>Agricultural manors were essential for maintaining the feudal system</a:t>
            </a:r>
          </a:p>
          <a:p>
            <a:pPr lvl="1"/>
            <a:r>
              <a:rPr lang="en-US" dirty="0"/>
              <a:t>Manors included a mill, church, workshops, and a village</a:t>
            </a:r>
          </a:p>
          <a:p>
            <a:r>
              <a:rPr lang="en-US" dirty="0"/>
              <a:t>Serfdom</a:t>
            </a:r>
          </a:p>
          <a:p>
            <a:pPr lvl="1"/>
            <a:r>
              <a:rPr lang="en-US" dirty="0"/>
              <a:t>Bound to the land</a:t>
            </a:r>
          </a:p>
          <a:p>
            <a:pPr lvl="1"/>
            <a:r>
              <a:rPr lang="en-US" dirty="0"/>
              <a:t>Cultivated land for lords in exchange for protection and a small plot of land</a:t>
            </a:r>
          </a:p>
          <a:p>
            <a:pPr lvl="1"/>
            <a:r>
              <a:rPr lang="en-US" dirty="0"/>
              <a:t>Also were responsible for weaving, building, etc.</a:t>
            </a:r>
          </a:p>
        </p:txBody>
      </p:sp>
      <p:sp>
        <p:nvSpPr>
          <p:cNvPr id="6" name="TextBox 5"/>
          <p:cNvSpPr txBox="1"/>
          <p:nvPr/>
        </p:nvSpPr>
        <p:spPr>
          <a:xfrm>
            <a:off x="228600" y="4667071"/>
            <a:ext cx="4267200" cy="1200329"/>
          </a:xfrm>
          <a:prstGeom prst="rect">
            <a:avLst/>
          </a:prstGeom>
          <a:noFill/>
        </p:spPr>
        <p:txBody>
          <a:bodyPr wrap="square" rtlCol="0">
            <a:spAutoFit/>
          </a:bodyPr>
          <a:lstStyle/>
          <a:p>
            <a:r>
              <a:rPr lang="en-US" dirty="0"/>
              <a:t>Serfs were required to work their lords land three days a week.  The rest of the time they could work the small plots of land provided to them by their lord.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Manorialism</a:t>
            </a:r>
          </a:p>
        </p:txBody>
      </p:sp>
      <p:pic>
        <p:nvPicPr>
          <p:cNvPr id="5" name="Content Placeholder 4" descr="Manorialism drawing.gif"/>
          <p:cNvPicPr>
            <a:picLocks noGrp="1" noChangeAspect="1"/>
          </p:cNvPicPr>
          <p:nvPr>
            <p:ph sz="half" idx="1"/>
          </p:nvPr>
        </p:nvPicPr>
        <p:blipFill>
          <a:blip r:embed="rId2"/>
          <a:stretch>
            <a:fillRect/>
          </a:stretch>
        </p:blipFill>
        <p:spPr>
          <a:xfrm>
            <a:off x="685800" y="1476466"/>
            <a:ext cx="3276599" cy="4848134"/>
          </a:xfrm>
        </p:spPr>
      </p:pic>
      <p:pic>
        <p:nvPicPr>
          <p:cNvPr id="6" name="Content Placeholder 5" descr="learn-to-be-a-serf.png"/>
          <p:cNvPicPr>
            <a:picLocks noGrp="1" noChangeAspect="1"/>
          </p:cNvPicPr>
          <p:nvPr>
            <p:ph sz="half" idx="2"/>
          </p:nvPr>
        </p:nvPicPr>
        <p:blipFill>
          <a:blip r:embed="rId3"/>
          <a:stretch>
            <a:fillRect/>
          </a:stretch>
        </p:blipFill>
        <p:spPr>
          <a:xfrm>
            <a:off x="4876800" y="1572734"/>
            <a:ext cx="3891087" cy="4675666"/>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C349A-2B1F-4DBB-877C-72E11179AA97}"/>
              </a:ext>
            </a:extLst>
          </p:cNvPr>
          <p:cNvSpPr>
            <a:spLocks noGrp="1"/>
          </p:cNvSpPr>
          <p:nvPr>
            <p:ph type="title"/>
          </p:nvPr>
        </p:nvSpPr>
        <p:spPr>
          <a:xfrm>
            <a:off x="381000" y="385215"/>
            <a:ext cx="8534400" cy="758952"/>
          </a:xfrm>
        </p:spPr>
        <p:txBody>
          <a:bodyPr>
            <a:normAutofit fontScale="90000"/>
          </a:bodyPr>
          <a:lstStyle/>
          <a:p>
            <a:r>
              <a:rPr lang="en-US" dirty="0"/>
              <a:t>Rise of the Catholic Church and Papal Authority in the West (ROME)</a:t>
            </a:r>
          </a:p>
        </p:txBody>
      </p:sp>
      <p:sp>
        <p:nvSpPr>
          <p:cNvPr id="3" name="Content Placeholder 2">
            <a:extLst>
              <a:ext uri="{FF2B5EF4-FFF2-40B4-BE49-F238E27FC236}">
                <a16:creationId xmlns:a16="http://schemas.microsoft.com/office/drawing/2014/main" id="{B127D109-4E94-488F-B2A1-2C5311296ECE}"/>
              </a:ext>
            </a:extLst>
          </p:cNvPr>
          <p:cNvSpPr>
            <a:spLocks noGrp="1"/>
          </p:cNvSpPr>
          <p:nvPr>
            <p:ph idx="1"/>
          </p:nvPr>
        </p:nvSpPr>
        <p:spPr/>
        <p:txBody>
          <a:bodyPr/>
          <a:lstStyle/>
          <a:p>
            <a:endParaRPr lang="en-US"/>
          </a:p>
        </p:txBody>
      </p:sp>
      <p:pic>
        <p:nvPicPr>
          <p:cNvPr id="4098" name="Picture 2" descr="Image result for catholic church notre dame">
            <a:extLst>
              <a:ext uri="{FF2B5EF4-FFF2-40B4-BE49-F238E27FC236}">
                <a16:creationId xmlns:a16="http://schemas.microsoft.com/office/drawing/2014/main" id="{D1AB86D3-E284-4CC4-AFA0-09376BAA98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132" y="2125266"/>
            <a:ext cx="4591396" cy="344354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pope urban">
            <a:extLst>
              <a:ext uri="{FF2B5EF4-FFF2-40B4-BE49-F238E27FC236}">
                <a16:creationId xmlns:a16="http://schemas.microsoft.com/office/drawing/2014/main" id="{834DDD41-0CC1-4314-B6A8-21F859DB92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2271" y="1748076"/>
            <a:ext cx="3221831" cy="4093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060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B00F0-2083-4FEC-AFCC-3C6FAD13A37E}"/>
              </a:ext>
            </a:extLst>
          </p:cNvPr>
          <p:cNvSpPr>
            <a:spLocks noGrp="1"/>
          </p:cNvSpPr>
          <p:nvPr>
            <p:ph type="title"/>
          </p:nvPr>
        </p:nvSpPr>
        <p:spPr/>
        <p:txBody>
          <a:bodyPr/>
          <a:lstStyle/>
          <a:p>
            <a:r>
              <a:rPr lang="en-US" dirty="0"/>
              <a:t>“The Dark Ages”</a:t>
            </a:r>
          </a:p>
        </p:txBody>
      </p:sp>
      <p:sp>
        <p:nvSpPr>
          <p:cNvPr id="3" name="Content Placeholder 2">
            <a:extLst>
              <a:ext uri="{FF2B5EF4-FFF2-40B4-BE49-F238E27FC236}">
                <a16:creationId xmlns:a16="http://schemas.microsoft.com/office/drawing/2014/main" id="{E6D5DDA0-6109-4E7F-85E9-E3713E9DF8EF}"/>
              </a:ext>
            </a:extLst>
          </p:cNvPr>
          <p:cNvSpPr>
            <a:spLocks noGrp="1"/>
          </p:cNvSpPr>
          <p:nvPr>
            <p:ph sz="quarter" idx="1"/>
          </p:nvPr>
        </p:nvSpPr>
        <p:spPr/>
        <p:txBody>
          <a:bodyPr/>
          <a:lstStyle/>
          <a:p>
            <a:endParaRPr lang="en-US"/>
          </a:p>
        </p:txBody>
      </p:sp>
      <p:pic>
        <p:nvPicPr>
          <p:cNvPr id="7170" name="Picture 2" descr="Image result for the dark ages meme">
            <a:extLst>
              <a:ext uri="{FF2B5EF4-FFF2-40B4-BE49-F238E27FC236}">
                <a16:creationId xmlns:a16="http://schemas.microsoft.com/office/drawing/2014/main" id="{A9F42EC5-598C-48D0-9980-ACF5F9192E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59522"/>
            <a:ext cx="8839199" cy="5906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015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88F95-E451-4DF3-99DB-66FE61D17D5C}"/>
              </a:ext>
            </a:extLst>
          </p:cNvPr>
          <p:cNvSpPr>
            <a:spLocks noGrp="1"/>
          </p:cNvSpPr>
          <p:nvPr>
            <p:ph type="title"/>
          </p:nvPr>
        </p:nvSpPr>
        <p:spPr/>
        <p:txBody>
          <a:bodyPr/>
          <a:lstStyle/>
          <a:p>
            <a:r>
              <a:rPr lang="en-US" dirty="0"/>
              <a:t>Charlemagne </a:t>
            </a:r>
          </a:p>
        </p:txBody>
      </p:sp>
      <p:sp>
        <p:nvSpPr>
          <p:cNvPr id="3" name="Content Placeholder 2">
            <a:extLst>
              <a:ext uri="{FF2B5EF4-FFF2-40B4-BE49-F238E27FC236}">
                <a16:creationId xmlns:a16="http://schemas.microsoft.com/office/drawing/2014/main" id="{DFF1BD22-6AE3-4966-A772-48F6B08D215A}"/>
              </a:ext>
            </a:extLst>
          </p:cNvPr>
          <p:cNvSpPr>
            <a:spLocks noGrp="1"/>
          </p:cNvSpPr>
          <p:nvPr>
            <p:ph idx="1"/>
          </p:nvPr>
        </p:nvSpPr>
        <p:spPr>
          <a:xfrm>
            <a:off x="76875" y="1677061"/>
            <a:ext cx="3352125" cy="4403278"/>
          </a:xfrm>
        </p:spPr>
        <p:txBody>
          <a:bodyPr>
            <a:normAutofit/>
          </a:bodyPr>
          <a:lstStyle/>
          <a:p>
            <a:r>
              <a:rPr lang="en-US" sz="2000" dirty="0"/>
              <a:t>King of Franks, crowned Holy Roman Emperor by the Pope in 800.</a:t>
            </a:r>
          </a:p>
          <a:p>
            <a:r>
              <a:rPr lang="en-US" sz="2000" dirty="0"/>
              <a:t>During the Early Middle Ages, he united the majority of western and central Europe. He was the first recognized emperor to rule from western Europe since the fall of the Western Roman Empire three centuries earlier.</a:t>
            </a:r>
          </a:p>
        </p:txBody>
      </p:sp>
      <p:pic>
        <p:nvPicPr>
          <p:cNvPr id="3074" name="Picture 2" descr="Image result for charlemagne history">
            <a:extLst>
              <a:ext uri="{FF2B5EF4-FFF2-40B4-BE49-F238E27FC236}">
                <a16:creationId xmlns:a16="http://schemas.microsoft.com/office/drawing/2014/main" id="{6035871E-20C0-4FAD-8532-8C7907B4C5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1101" y="948496"/>
            <a:ext cx="5456024" cy="30343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charlemagne history">
            <a:extLst>
              <a:ext uri="{FF2B5EF4-FFF2-40B4-BE49-F238E27FC236}">
                <a16:creationId xmlns:a16="http://schemas.microsoft.com/office/drawing/2014/main" id="{DC5DF3A5-4311-4FAB-93D2-A9A0EF60D5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5989" y="3982836"/>
            <a:ext cx="2576945" cy="1928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072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Christian Church</a:t>
            </a:r>
          </a:p>
        </p:txBody>
      </p:sp>
      <p:sp>
        <p:nvSpPr>
          <p:cNvPr id="3" name="Content Placeholder 2"/>
          <p:cNvSpPr>
            <a:spLocks noGrp="1"/>
          </p:cNvSpPr>
          <p:nvPr>
            <p:ph sz="half" idx="1"/>
          </p:nvPr>
        </p:nvSpPr>
        <p:spPr>
          <a:xfrm>
            <a:off x="301752" y="1566672"/>
            <a:ext cx="4038600" cy="4757928"/>
          </a:xfrm>
        </p:spPr>
        <p:txBody>
          <a:bodyPr>
            <a:normAutofit lnSpcReduction="10000"/>
          </a:bodyPr>
          <a:lstStyle/>
          <a:p>
            <a:r>
              <a:rPr lang="en-US" dirty="0"/>
              <a:t>Created moral standards</a:t>
            </a:r>
          </a:p>
          <a:p>
            <a:r>
              <a:rPr lang="en-US" dirty="0"/>
              <a:t>Owned extensive land throughout Western Europe</a:t>
            </a:r>
          </a:p>
          <a:p>
            <a:r>
              <a:rPr lang="en-US" dirty="0"/>
              <a:t>Struggled with secular rulers to be the dominant authority in Europe</a:t>
            </a:r>
          </a:p>
          <a:p>
            <a:r>
              <a:rPr lang="en-US" dirty="0"/>
              <a:t>Supported monasticism</a:t>
            </a:r>
          </a:p>
          <a:p>
            <a:pPr lvl="1"/>
            <a:r>
              <a:rPr lang="en-US" dirty="0"/>
              <a:t>Monks preserved literacy and learning</a:t>
            </a:r>
          </a:p>
          <a:p>
            <a:pPr lvl="1"/>
            <a:r>
              <a:rPr lang="en-US" dirty="0"/>
              <a:t>Nuns provided an additional opportunity for women</a:t>
            </a:r>
          </a:p>
        </p:txBody>
      </p:sp>
      <p:pic>
        <p:nvPicPr>
          <p:cNvPr id="5" name="Content Placeholder 4" descr="Middle Ages Church Structure.gif"/>
          <p:cNvPicPr>
            <a:picLocks noGrp="1" noChangeAspect="1"/>
          </p:cNvPicPr>
          <p:nvPr>
            <p:ph sz="half" idx="2"/>
          </p:nvPr>
        </p:nvPicPr>
        <p:blipFill>
          <a:blip r:embed="rId2"/>
          <a:stretch>
            <a:fillRect/>
          </a:stretch>
        </p:blipFill>
        <p:spPr>
          <a:xfrm>
            <a:off x="4953000" y="1447800"/>
            <a:ext cx="3886200" cy="2777066"/>
          </a:xfrm>
        </p:spPr>
      </p:pic>
      <p:pic>
        <p:nvPicPr>
          <p:cNvPr id="6" name="Picture 5" descr="feudal pyramid 2.gif"/>
          <p:cNvPicPr>
            <a:picLocks noChangeAspect="1"/>
          </p:cNvPicPr>
          <p:nvPr/>
        </p:nvPicPr>
        <p:blipFill>
          <a:blip r:embed="rId3"/>
          <a:stretch>
            <a:fillRect/>
          </a:stretch>
        </p:blipFill>
        <p:spPr>
          <a:xfrm>
            <a:off x="5666634" y="4291013"/>
            <a:ext cx="2562966" cy="203358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1027">
            <a:extLst>
              <a:ext uri="{FF2B5EF4-FFF2-40B4-BE49-F238E27FC236}">
                <a16:creationId xmlns:a16="http://schemas.microsoft.com/office/drawing/2014/main" id="{37C835C7-6558-4330-9432-DEB5220D1A45}"/>
              </a:ext>
            </a:extLst>
          </p:cNvPr>
          <p:cNvSpPr>
            <a:spLocks noGrp="1" noChangeArrowheads="1"/>
          </p:cNvSpPr>
          <p:nvPr>
            <p:ph type="body" idx="1"/>
          </p:nvPr>
        </p:nvSpPr>
        <p:spPr>
          <a:xfrm>
            <a:off x="160338" y="1665288"/>
            <a:ext cx="4411662" cy="485775"/>
          </a:xfrm>
        </p:spPr>
        <p:txBody>
          <a:bodyPr/>
          <a:lstStyle/>
          <a:p>
            <a:pPr fontAlgn="auto">
              <a:spcAft>
                <a:spcPts val="0"/>
              </a:spcAft>
              <a:defRPr/>
            </a:pPr>
            <a:r>
              <a:rPr lang="en-US" dirty="0">
                <a:latin typeface="Times New Roman" charset="0"/>
                <a:ea typeface="+mn-ea"/>
              </a:rPr>
              <a:t>Orthodox Christianity</a:t>
            </a:r>
          </a:p>
        </p:txBody>
      </p:sp>
      <p:sp>
        <p:nvSpPr>
          <p:cNvPr id="26628" name="Content Placeholder 4">
            <a:extLst>
              <a:ext uri="{FF2B5EF4-FFF2-40B4-BE49-F238E27FC236}">
                <a16:creationId xmlns:a16="http://schemas.microsoft.com/office/drawing/2014/main" id="{FC68FB71-DEEA-4E7D-8E5F-C8F363EA3F86}"/>
              </a:ext>
            </a:extLst>
          </p:cNvPr>
          <p:cNvSpPr>
            <a:spLocks noGrp="1"/>
          </p:cNvSpPr>
          <p:nvPr>
            <p:ph sz="half" idx="2"/>
          </p:nvPr>
        </p:nvSpPr>
        <p:spPr>
          <a:xfrm>
            <a:off x="457200" y="2254250"/>
            <a:ext cx="4040188" cy="3871913"/>
          </a:xfrm>
        </p:spPr>
        <p:txBody>
          <a:bodyPr/>
          <a:lstStyle/>
          <a:p>
            <a:pPr marL="274320" fontAlgn="auto">
              <a:spcAft>
                <a:spcPts val="0"/>
              </a:spcAft>
              <a:defRPr/>
            </a:pPr>
            <a:r>
              <a:rPr lang="en-US" dirty="0">
                <a:latin typeface="Times New Roman" charset="0"/>
                <a:ea typeface="+mn-ea"/>
              </a:rPr>
              <a:t>Eastern Europe</a:t>
            </a:r>
          </a:p>
          <a:p>
            <a:pPr marL="274320" fontAlgn="auto">
              <a:spcAft>
                <a:spcPts val="0"/>
              </a:spcAft>
              <a:defRPr/>
            </a:pPr>
            <a:r>
              <a:rPr lang="en-US" dirty="0">
                <a:latin typeface="Times New Roman" charset="0"/>
                <a:ea typeface="+mn-ea"/>
              </a:rPr>
              <a:t>Constantinople</a:t>
            </a:r>
          </a:p>
          <a:p>
            <a:pPr marL="274320" fontAlgn="auto">
              <a:spcAft>
                <a:spcPts val="0"/>
              </a:spcAft>
              <a:defRPr/>
            </a:pPr>
            <a:r>
              <a:rPr lang="en-US" dirty="0">
                <a:latin typeface="Times New Roman" charset="0"/>
                <a:ea typeface="+mn-ea"/>
              </a:rPr>
              <a:t>Greek</a:t>
            </a:r>
          </a:p>
          <a:p>
            <a:pPr marL="274320" fontAlgn="auto">
              <a:spcAft>
                <a:spcPts val="0"/>
              </a:spcAft>
              <a:defRPr/>
            </a:pPr>
            <a:r>
              <a:rPr lang="en-US" dirty="0">
                <a:latin typeface="Times New Roman" charset="0"/>
                <a:ea typeface="+mn-ea"/>
              </a:rPr>
              <a:t>Iconoclasm</a:t>
            </a:r>
          </a:p>
          <a:p>
            <a:pPr marL="274320" fontAlgn="auto">
              <a:spcAft>
                <a:spcPts val="0"/>
              </a:spcAft>
              <a:defRPr/>
            </a:pPr>
            <a:r>
              <a:rPr lang="en-US" dirty="0">
                <a:latin typeface="Times New Roman" charset="0"/>
                <a:ea typeface="+mn-ea"/>
              </a:rPr>
              <a:t>Priests could marry</a:t>
            </a:r>
          </a:p>
          <a:p>
            <a:pPr marL="274320" fontAlgn="auto">
              <a:spcAft>
                <a:spcPts val="0"/>
              </a:spcAft>
              <a:defRPr/>
            </a:pPr>
            <a:r>
              <a:rPr lang="en-US" dirty="0">
                <a:latin typeface="Times New Roman" charset="0"/>
                <a:ea typeface="+mn-ea"/>
              </a:rPr>
              <a:t>Easter</a:t>
            </a:r>
          </a:p>
          <a:p>
            <a:pPr marL="274320" fontAlgn="auto">
              <a:spcAft>
                <a:spcPts val="0"/>
              </a:spcAft>
              <a:defRPr/>
            </a:pPr>
            <a:r>
              <a:rPr lang="en-US" dirty="0" err="1">
                <a:latin typeface="Times New Roman" charset="0"/>
                <a:ea typeface="+mn-ea"/>
              </a:rPr>
              <a:t>Caesaropapism</a:t>
            </a:r>
            <a:endParaRPr lang="en-US" dirty="0">
              <a:latin typeface="Times New Roman" charset="0"/>
              <a:ea typeface="+mn-ea"/>
            </a:endParaRPr>
          </a:p>
        </p:txBody>
      </p:sp>
      <p:sp>
        <p:nvSpPr>
          <p:cNvPr id="26629" name="Rectangle 1028">
            <a:extLst>
              <a:ext uri="{FF2B5EF4-FFF2-40B4-BE49-F238E27FC236}">
                <a16:creationId xmlns:a16="http://schemas.microsoft.com/office/drawing/2014/main" id="{6DA73E3E-6677-4A3E-9498-00BC26BC0D88}"/>
              </a:ext>
            </a:extLst>
          </p:cNvPr>
          <p:cNvSpPr>
            <a:spLocks noGrp="1" noChangeArrowheads="1"/>
          </p:cNvSpPr>
          <p:nvPr>
            <p:ph type="body" sz="quarter" idx="3"/>
          </p:nvPr>
        </p:nvSpPr>
        <p:spPr>
          <a:xfrm>
            <a:off x="4572000" y="1722438"/>
            <a:ext cx="4408488" cy="417512"/>
          </a:xfrm>
        </p:spPr>
        <p:txBody>
          <a:bodyPr>
            <a:normAutofit/>
          </a:bodyPr>
          <a:lstStyle/>
          <a:p>
            <a:pPr fontAlgn="auto">
              <a:lnSpc>
                <a:spcPct val="90000"/>
              </a:lnSpc>
              <a:spcAft>
                <a:spcPts val="0"/>
              </a:spcAft>
              <a:defRPr/>
            </a:pPr>
            <a:r>
              <a:rPr lang="en-US" dirty="0">
                <a:latin typeface="Times New Roman" charset="0"/>
                <a:ea typeface="+mn-ea"/>
              </a:rPr>
              <a:t>Roman Catholic Christianity</a:t>
            </a:r>
          </a:p>
        </p:txBody>
      </p:sp>
      <p:sp>
        <p:nvSpPr>
          <p:cNvPr id="26630" name="Content Placeholder 5">
            <a:extLst>
              <a:ext uri="{FF2B5EF4-FFF2-40B4-BE49-F238E27FC236}">
                <a16:creationId xmlns:a16="http://schemas.microsoft.com/office/drawing/2014/main" id="{48C193EA-B1BE-46D5-AF7A-D865FD728D74}"/>
              </a:ext>
            </a:extLst>
          </p:cNvPr>
          <p:cNvSpPr>
            <a:spLocks noGrp="1"/>
          </p:cNvSpPr>
          <p:nvPr>
            <p:ph sz="quarter" idx="4"/>
          </p:nvPr>
        </p:nvSpPr>
        <p:spPr>
          <a:xfrm>
            <a:off x="4645025" y="2254250"/>
            <a:ext cx="4335463" cy="3871913"/>
          </a:xfrm>
        </p:spPr>
        <p:txBody>
          <a:bodyPr/>
          <a:lstStyle/>
          <a:p>
            <a:pPr marL="274320" fontAlgn="auto">
              <a:spcAft>
                <a:spcPts val="0"/>
              </a:spcAft>
              <a:defRPr/>
            </a:pPr>
            <a:r>
              <a:rPr lang="en-US" dirty="0">
                <a:latin typeface="Times New Roman" charset="0"/>
                <a:ea typeface="+mn-ea"/>
              </a:rPr>
              <a:t>Western Europe</a:t>
            </a:r>
          </a:p>
          <a:p>
            <a:pPr marL="274320" fontAlgn="auto">
              <a:spcAft>
                <a:spcPts val="0"/>
              </a:spcAft>
              <a:defRPr/>
            </a:pPr>
            <a:r>
              <a:rPr lang="en-US" dirty="0">
                <a:latin typeface="Times New Roman" charset="0"/>
                <a:ea typeface="+mn-ea"/>
              </a:rPr>
              <a:t>Rome</a:t>
            </a:r>
          </a:p>
          <a:p>
            <a:pPr marL="274320" fontAlgn="auto">
              <a:spcAft>
                <a:spcPts val="0"/>
              </a:spcAft>
              <a:defRPr/>
            </a:pPr>
            <a:r>
              <a:rPr lang="en-US" dirty="0">
                <a:latin typeface="Times New Roman" charset="0"/>
                <a:ea typeface="+mn-ea"/>
              </a:rPr>
              <a:t>Latin</a:t>
            </a:r>
          </a:p>
          <a:p>
            <a:pPr marL="274320" fontAlgn="auto">
              <a:spcAft>
                <a:spcPts val="0"/>
              </a:spcAft>
              <a:defRPr/>
            </a:pPr>
            <a:r>
              <a:rPr lang="en-US" dirty="0">
                <a:latin typeface="Times New Roman" charset="0"/>
                <a:ea typeface="+mn-ea"/>
              </a:rPr>
              <a:t>Support use of icons</a:t>
            </a:r>
          </a:p>
          <a:p>
            <a:pPr marL="274320" fontAlgn="auto">
              <a:spcAft>
                <a:spcPts val="0"/>
              </a:spcAft>
              <a:defRPr/>
            </a:pPr>
            <a:r>
              <a:rPr lang="en-US" dirty="0">
                <a:latin typeface="Times New Roman" charset="0"/>
                <a:ea typeface="+mn-ea"/>
              </a:rPr>
              <a:t>Priests remain celibate</a:t>
            </a:r>
          </a:p>
          <a:p>
            <a:pPr marL="274320" fontAlgn="auto">
              <a:spcAft>
                <a:spcPts val="0"/>
              </a:spcAft>
              <a:defRPr/>
            </a:pPr>
            <a:r>
              <a:rPr lang="en-US" dirty="0">
                <a:latin typeface="Times New Roman" charset="0"/>
                <a:ea typeface="+mn-ea"/>
              </a:rPr>
              <a:t>Christmas</a:t>
            </a:r>
          </a:p>
          <a:p>
            <a:pPr marL="274320" fontAlgn="auto">
              <a:spcAft>
                <a:spcPts val="0"/>
              </a:spcAft>
              <a:defRPr/>
            </a:pPr>
            <a:r>
              <a:rPr lang="en-US" dirty="0">
                <a:latin typeface="Times New Roman" charset="0"/>
                <a:ea typeface="+mn-ea"/>
              </a:rPr>
              <a:t>Pope</a:t>
            </a:r>
          </a:p>
        </p:txBody>
      </p:sp>
      <p:sp>
        <p:nvSpPr>
          <p:cNvPr id="26626" name="Rectangle 1026">
            <a:extLst>
              <a:ext uri="{FF2B5EF4-FFF2-40B4-BE49-F238E27FC236}">
                <a16:creationId xmlns:a16="http://schemas.microsoft.com/office/drawing/2014/main" id="{CB5B856A-FB6A-4887-82D4-28723CA61AD2}"/>
              </a:ext>
            </a:extLst>
          </p:cNvPr>
          <p:cNvSpPr>
            <a:spLocks noGrp="1" noChangeArrowheads="1"/>
          </p:cNvSpPr>
          <p:nvPr>
            <p:ph type="title"/>
          </p:nvPr>
        </p:nvSpPr>
        <p:spPr/>
        <p:txBody>
          <a:bodyPr/>
          <a:lstStyle/>
          <a:p>
            <a:pPr fontAlgn="auto">
              <a:spcAft>
                <a:spcPts val="0"/>
              </a:spcAft>
              <a:defRPr/>
            </a:pPr>
            <a:r>
              <a:rPr lang="en-US">
                <a:latin typeface="Times New Roman" charset="0"/>
                <a:ea typeface="+mj-ea"/>
              </a:rPr>
              <a:t>The Great Schism - 1054</a:t>
            </a:r>
          </a:p>
        </p:txBody>
      </p:sp>
      <p:sp>
        <p:nvSpPr>
          <p:cNvPr id="31750" name="TextBox 6">
            <a:extLst>
              <a:ext uri="{FF2B5EF4-FFF2-40B4-BE49-F238E27FC236}">
                <a16:creationId xmlns:a16="http://schemas.microsoft.com/office/drawing/2014/main" id="{5586C504-145A-4B72-B133-F047EB869F2D}"/>
              </a:ext>
            </a:extLst>
          </p:cNvPr>
          <p:cNvSpPr txBox="1">
            <a:spLocks noChangeArrowheads="1"/>
          </p:cNvSpPr>
          <p:nvPr/>
        </p:nvSpPr>
        <p:spPr bwMode="auto">
          <a:xfrm>
            <a:off x="788988" y="5429250"/>
            <a:ext cx="81915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a:t>They also disagree on:</a:t>
            </a:r>
          </a:p>
          <a:p>
            <a:pPr>
              <a:buFont typeface="Arial" panose="020B0604020202020204" pitchFamily="34" charset="0"/>
              <a:buChar char="•"/>
            </a:pPr>
            <a:r>
              <a:rPr lang="en-US" altLang="en-US"/>
              <a:t>  The nature of the Trinity</a:t>
            </a:r>
          </a:p>
          <a:p>
            <a:pPr>
              <a:buFont typeface="Arial" panose="020B0604020202020204" pitchFamily="34" charset="0"/>
              <a:buChar char="•"/>
            </a:pPr>
            <a:r>
              <a:rPr lang="en-US" altLang="en-US"/>
              <a:t>  Relative importance of faith and reason</a:t>
            </a:r>
          </a:p>
        </p:txBody>
      </p:sp>
    </p:spTree>
    <p:extLst>
      <p:ext uri="{BB962C8B-B14F-4D97-AF65-F5344CB8AC3E}">
        <p14:creationId xmlns:p14="http://schemas.microsoft.com/office/powerpoint/2010/main" val="799724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EFAC95-694A-4DDC-9508-34F80C185530}"/>
              </a:ext>
            </a:extLst>
          </p:cNvPr>
          <p:cNvSpPr>
            <a:spLocks noGrp="1"/>
          </p:cNvSpPr>
          <p:nvPr>
            <p:ph type="body" idx="1"/>
          </p:nvPr>
        </p:nvSpPr>
        <p:spPr/>
        <p:txBody>
          <a:bodyPr/>
          <a:lstStyle/>
          <a:p>
            <a:endParaRPr lang="en-US"/>
          </a:p>
        </p:txBody>
      </p:sp>
      <p:sp>
        <p:nvSpPr>
          <p:cNvPr id="3" name="Text Placeholder 2">
            <a:extLst>
              <a:ext uri="{FF2B5EF4-FFF2-40B4-BE49-F238E27FC236}">
                <a16:creationId xmlns:a16="http://schemas.microsoft.com/office/drawing/2014/main" id="{60673E50-4BD1-49A4-90E8-36C7B3B736E8}"/>
              </a:ext>
            </a:extLst>
          </p:cNvPr>
          <p:cNvSpPr>
            <a:spLocks noGrp="1"/>
          </p:cNvSpPr>
          <p:nvPr>
            <p:ph type="body" sz="half" idx="3"/>
          </p:nvPr>
        </p:nvSpPr>
        <p:spPr/>
        <p:txBody>
          <a:bodyPr/>
          <a:lstStyle/>
          <a:p>
            <a:endParaRPr lang="en-US"/>
          </a:p>
        </p:txBody>
      </p:sp>
      <p:sp>
        <p:nvSpPr>
          <p:cNvPr id="4" name="Content Placeholder 3">
            <a:extLst>
              <a:ext uri="{FF2B5EF4-FFF2-40B4-BE49-F238E27FC236}">
                <a16:creationId xmlns:a16="http://schemas.microsoft.com/office/drawing/2014/main" id="{BEFF5A07-35B4-4EC7-872B-BFD1B5C8E16C}"/>
              </a:ext>
            </a:extLst>
          </p:cNvPr>
          <p:cNvSpPr>
            <a:spLocks noGrp="1"/>
          </p:cNvSpPr>
          <p:nvPr>
            <p:ph sz="quarter" idx="2"/>
          </p:nvPr>
        </p:nvSpPr>
        <p:spPr/>
        <p:txBody>
          <a:bodyPr/>
          <a:lstStyle/>
          <a:p>
            <a:endParaRPr lang="en-US"/>
          </a:p>
        </p:txBody>
      </p:sp>
      <p:sp>
        <p:nvSpPr>
          <p:cNvPr id="5" name="Content Placeholder 4">
            <a:extLst>
              <a:ext uri="{FF2B5EF4-FFF2-40B4-BE49-F238E27FC236}">
                <a16:creationId xmlns:a16="http://schemas.microsoft.com/office/drawing/2014/main" id="{6778E369-4917-478C-AD41-6B907EB87D06}"/>
              </a:ext>
            </a:extLst>
          </p:cNvPr>
          <p:cNvSpPr>
            <a:spLocks noGrp="1"/>
          </p:cNvSpPr>
          <p:nvPr>
            <p:ph sz="quarter" idx="4"/>
          </p:nvPr>
        </p:nvSpPr>
        <p:spPr/>
        <p:txBody>
          <a:bodyPr/>
          <a:lstStyle/>
          <a:p>
            <a:endParaRPr lang="en-US"/>
          </a:p>
        </p:txBody>
      </p:sp>
      <p:sp>
        <p:nvSpPr>
          <p:cNvPr id="6" name="Title 5">
            <a:extLst>
              <a:ext uri="{FF2B5EF4-FFF2-40B4-BE49-F238E27FC236}">
                <a16:creationId xmlns:a16="http://schemas.microsoft.com/office/drawing/2014/main" id="{650075AD-C4A8-4BFF-8D42-C21DCA38FFF6}"/>
              </a:ext>
            </a:extLst>
          </p:cNvPr>
          <p:cNvSpPr>
            <a:spLocks noGrp="1"/>
          </p:cNvSpPr>
          <p:nvPr>
            <p:ph type="title"/>
          </p:nvPr>
        </p:nvSpPr>
        <p:spPr/>
        <p:txBody>
          <a:bodyPr/>
          <a:lstStyle/>
          <a:p>
            <a:r>
              <a:rPr lang="en-US" dirty="0"/>
              <a:t>Byzantine Empire (Eastern Roman Empire)</a:t>
            </a:r>
          </a:p>
        </p:txBody>
      </p:sp>
      <p:pic>
        <p:nvPicPr>
          <p:cNvPr id="3074" name="Picture 2" descr="Byzantine Empire | History, Geography, Maps, &amp;amp; Facts | Britannica">
            <a:extLst>
              <a:ext uri="{FF2B5EF4-FFF2-40B4-BE49-F238E27FC236}">
                <a16:creationId xmlns:a16="http://schemas.microsoft.com/office/drawing/2014/main" id="{23C7D375-EFC3-430B-8534-3FC6E0B4CE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2984"/>
            <a:ext cx="91440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55394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Rule of Benedict (Monasticism)</a:t>
            </a:r>
          </a:p>
        </p:txBody>
      </p:sp>
      <p:sp>
        <p:nvSpPr>
          <p:cNvPr id="4" name="Content Placeholder 3"/>
          <p:cNvSpPr>
            <a:spLocks noGrp="1"/>
          </p:cNvSpPr>
          <p:nvPr>
            <p:ph sz="half" idx="2"/>
          </p:nvPr>
        </p:nvSpPr>
        <p:spPr/>
        <p:txBody>
          <a:bodyPr>
            <a:normAutofit fontScale="92500" lnSpcReduction="20000"/>
          </a:bodyPr>
          <a:lstStyle/>
          <a:p>
            <a:r>
              <a:rPr lang="en-US" dirty="0"/>
              <a:t>Benedict of </a:t>
            </a:r>
            <a:r>
              <a:rPr lang="en-US" dirty="0" err="1"/>
              <a:t>Nursia</a:t>
            </a:r>
            <a:r>
              <a:rPr lang="en-US" dirty="0"/>
              <a:t> (480- 547)</a:t>
            </a:r>
          </a:p>
          <a:p>
            <a:r>
              <a:rPr lang="en-US" dirty="0"/>
              <a:t>Organized monasteries head by an abbot</a:t>
            </a:r>
          </a:p>
          <a:p>
            <a:r>
              <a:rPr lang="en-US" dirty="0"/>
              <a:t>Abbot, meaning father, is an ecclesiastical title given to the male head of a monastery </a:t>
            </a:r>
          </a:p>
          <a:p>
            <a:r>
              <a:rPr lang="en-US" dirty="0"/>
              <a:t>Govern the monks’ behavior (balanced life of devotion, work, celibacy, poverty, and obedience to the abbot)</a:t>
            </a:r>
          </a:p>
          <a:p>
            <a:r>
              <a:rPr lang="en-US" dirty="0"/>
              <a:t>Formal code of regulations</a:t>
            </a:r>
          </a:p>
        </p:txBody>
      </p:sp>
      <p:sp>
        <p:nvSpPr>
          <p:cNvPr id="6" name="TextBox 5"/>
          <p:cNvSpPr txBox="1"/>
          <p:nvPr/>
        </p:nvSpPr>
        <p:spPr>
          <a:xfrm>
            <a:off x="685800" y="4971871"/>
            <a:ext cx="3505200" cy="923330"/>
          </a:xfrm>
          <a:prstGeom prst="rect">
            <a:avLst/>
          </a:prstGeom>
          <a:noFill/>
        </p:spPr>
        <p:txBody>
          <a:bodyPr wrap="square" rtlCol="0">
            <a:spAutoFit/>
          </a:bodyPr>
          <a:lstStyle/>
          <a:p>
            <a:r>
              <a:rPr lang="en-US" dirty="0"/>
              <a:t>Benedict of </a:t>
            </a:r>
            <a:r>
              <a:rPr lang="en-US" dirty="0" err="1"/>
              <a:t>Nursia</a:t>
            </a:r>
            <a:r>
              <a:rPr lang="en-US" dirty="0"/>
              <a:t> began his pious career as a hermit in a cave</a:t>
            </a:r>
          </a:p>
        </p:txBody>
      </p:sp>
      <p:pic>
        <p:nvPicPr>
          <p:cNvPr id="8" name="Picture 7">
            <a:extLst>
              <a:ext uri="{FF2B5EF4-FFF2-40B4-BE49-F238E27FC236}">
                <a16:creationId xmlns:a16="http://schemas.microsoft.com/office/drawing/2014/main" id="{749A5D4D-64C5-46E6-9D6A-1E703F60049C}"/>
              </a:ext>
            </a:extLst>
          </p:cNvPr>
          <p:cNvPicPr>
            <a:picLocks noChangeAspect="1"/>
          </p:cNvPicPr>
          <p:nvPr/>
        </p:nvPicPr>
        <p:blipFill rotWithShape="1">
          <a:blip r:embed="rId2"/>
          <a:srcRect l="23333" t="38750" r="59167" b="27500"/>
          <a:stretch/>
        </p:blipFill>
        <p:spPr>
          <a:xfrm>
            <a:off x="990600" y="1345543"/>
            <a:ext cx="2819400" cy="3624943"/>
          </a:xfrm>
          <a:prstGeom prst="rect">
            <a:avLst/>
          </a:prstGeom>
        </p:spPr>
      </p:pic>
    </p:spTree>
    <p:extLst>
      <p:ext uri="{BB962C8B-B14F-4D97-AF65-F5344CB8AC3E}">
        <p14:creationId xmlns:p14="http://schemas.microsoft.com/office/powerpoint/2010/main" val="1856214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Pope</a:t>
            </a:r>
          </a:p>
        </p:txBody>
      </p:sp>
      <p:pic>
        <p:nvPicPr>
          <p:cNvPr id="5" name="Content Placeholder 4" descr="St GregoryVII.jpg"/>
          <p:cNvPicPr>
            <a:picLocks noGrp="1" noChangeAspect="1"/>
          </p:cNvPicPr>
          <p:nvPr>
            <p:ph sz="half" idx="1"/>
          </p:nvPr>
        </p:nvPicPr>
        <p:blipFill>
          <a:blip r:embed="rId2"/>
          <a:stretch>
            <a:fillRect/>
          </a:stretch>
        </p:blipFill>
        <p:spPr>
          <a:xfrm>
            <a:off x="685800" y="1600200"/>
            <a:ext cx="3352800" cy="3352800"/>
          </a:xfrm>
        </p:spPr>
      </p:pic>
      <p:sp>
        <p:nvSpPr>
          <p:cNvPr id="4" name="Content Placeholder 3"/>
          <p:cNvSpPr>
            <a:spLocks noGrp="1"/>
          </p:cNvSpPr>
          <p:nvPr>
            <p:ph sz="half" idx="2"/>
          </p:nvPr>
        </p:nvSpPr>
        <p:spPr/>
        <p:txBody>
          <a:bodyPr>
            <a:normAutofit/>
          </a:bodyPr>
          <a:lstStyle/>
          <a:p>
            <a:r>
              <a:rPr lang="en-US" dirty="0"/>
              <a:t>Papal authority grew during early medieval period</a:t>
            </a:r>
          </a:p>
          <a:p>
            <a:pPr lvl="1"/>
            <a:r>
              <a:rPr lang="en-US" dirty="0"/>
              <a:t>Canon law (law of the church)</a:t>
            </a:r>
          </a:p>
          <a:p>
            <a:pPr lvl="1"/>
            <a:r>
              <a:rPr lang="en-US" dirty="0"/>
              <a:t>Excommunication</a:t>
            </a:r>
          </a:p>
          <a:p>
            <a:pPr lvl="1"/>
            <a:r>
              <a:rPr lang="en-US" dirty="0"/>
              <a:t>Investiture/Ecclesiastical Appointments</a:t>
            </a:r>
          </a:p>
          <a:p>
            <a:r>
              <a:rPr lang="en-US" dirty="0"/>
              <a:t>Frequent power struggles between monarchs and the papacy</a:t>
            </a:r>
          </a:p>
        </p:txBody>
      </p:sp>
      <p:sp>
        <p:nvSpPr>
          <p:cNvPr id="6" name="TextBox 5"/>
          <p:cNvSpPr txBox="1"/>
          <p:nvPr/>
        </p:nvSpPr>
        <p:spPr>
          <a:xfrm>
            <a:off x="685800" y="4971871"/>
            <a:ext cx="3505200" cy="1200329"/>
          </a:xfrm>
          <a:prstGeom prst="rect">
            <a:avLst/>
          </a:prstGeom>
          <a:noFill/>
        </p:spPr>
        <p:txBody>
          <a:bodyPr wrap="square" rtlCol="0">
            <a:spAutoFit/>
          </a:bodyPr>
          <a:lstStyle/>
          <a:p>
            <a:r>
              <a:rPr lang="en-US" dirty="0"/>
              <a:t>A symbol of papal authority, Pope Gregory VII declared the church infallible and capable of removing emperors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8BB45-5738-4D7D-B50A-16D3116AAC5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AA93171-71E7-43EF-8B14-B2A6C2B43755}"/>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3184123B-4DA5-4376-95C6-DA850ED13C9A}"/>
              </a:ext>
            </a:extLst>
          </p:cNvPr>
          <p:cNvSpPr>
            <a:spLocks noGrp="1"/>
          </p:cNvSpPr>
          <p:nvPr>
            <p:ph sz="half" idx="2"/>
          </p:nvPr>
        </p:nvSpPr>
        <p:spPr/>
        <p:txBody>
          <a:bodyPr/>
          <a:lstStyle/>
          <a:p>
            <a:endParaRPr lang="en-US"/>
          </a:p>
        </p:txBody>
      </p:sp>
      <p:pic>
        <p:nvPicPr>
          <p:cNvPr id="2050" name="Picture 2" descr="Church Hierarchy | St. David&amp;#39;s Priory">
            <a:extLst>
              <a:ext uri="{FF2B5EF4-FFF2-40B4-BE49-F238E27FC236}">
                <a16:creationId xmlns:a16="http://schemas.microsoft.com/office/drawing/2014/main" id="{B74C81B5-D86A-492E-87C5-967186EEF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900248"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585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534400" cy="758952"/>
          </a:xfrm>
        </p:spPr>
        <p:txBody>
          <a:bodyPr>
            <a:normAutofit fontScale="90000"/>
          </a:bodyPr>
          <a:lstStyle/>
          <a:p>
            <a:r>
              <a:rPr lang="en-US" dirty="0"/>
              <a:t>Ecclesiastical Appointments </a:t>
            </a:r>
            <a:br>
              <a:rPr lang="en-US" dirty="0"/>
            </a:br>
            <a:r>
              <a:rPr lang="en-US" dirty="0"/>
              <a:t>(Investiture Controversy)  </a:t>
            </a:r>
          </a:p>
        </p:txBody>
      </p:sp>
      <p:pic>
        <p:nvPicPr>
          <p:cNvPr id="5" name="Content Placeholder 4" descr="St GregoryVII.jpg"/>
          <p:cNvPicPr>
            <a:picLocks noGrp="1" noChangeAspect="1"/>
          </p:cNvPicPr>
          <p:nvPr>
            <p:ph sz="half" idx="1"/>
          </p:nvPr>
        </p:nvPicPr>
        <p:blipFill>
          <a:blip r:embed="rId2"/>
          <a:stretch>
            <a:fillRect/>
          </a:stretch>
        </p:blipFill>
        <p:spPr>
          <a:xfrm>
            <a:off x="685800" y="1600200"/>
            <a:ext cx="3352800" cy="3352800"/>
          </a:xfrm>
        </p:spPr>
      </p:pic>
      <p:sp>
        <p:nvSpPr>
          <p:cNvPr id="4" name="Content Placeholder 3"/>
          <p:cNvSpPr>
            <a:spLocks noGrp="1"/>
          </p:cNvSpPr>
          <p:nvPr>
            <p:ph sz="half" idx="2"/>
          </p:nvPr>
        </p:nvSpPr>
        <p:spPr/>
        <p:txBody>
          <a:bodyPr>
            <a:normAutofit fontScale="85000" lnSpcReduction="10000"/>
          </a:bodyPr>
          <a:lstStyle/>
          <a:p>
            <a:r>
              <a:rPr lang="en-US" dirty="0"/>
              <a:t>The pope can be judged by no one </a:t>
            </a:r>
          </a:p>
          <a:p>
            <a:r>
              <a:rPr lang="en-US" dirty="0"/>
              <a:t>He can depose emperors</a:t>
            </a:r>
          </a:p>
          <a:p>
            <a:r>
              <a:rPr lang="en-US" dirty="0"/>
              <a:t>He can absolute subjects from their allegiance</a:t>
            </a:r>
          </a:p>
          <a:p>
            <a:r>
              <a:rPr lang="en-US" dirty="0"/>
              <a:t>All princes should kiss his feet</a:t>
            </a:r>
          </a:p>
          <a:p>
            <a:r>
              <a:rPr lang="en-US" dirty="0"/>
              <a:t>He alone can call general councils and authorize cannon law</a:t>
            </a:r>
          </a:p>
          <a:p>
            <a:r>
              <a:rPr lang="en-US" dirty="0"/>
              <a:t>The Roman church has never erred and never will err till the end of time (do no wrong)</a:t>
            </a:r>
          </a:p>
          <a:p>
            <a:r>
              <a:rPr lang="en-US" dirty="0"/>
              <a:t>The Pope alone can dispose and restore bishops </a:t>
            </a:r>
          </a:p>
        </p:txBody>
      </p:sp>
      <p:sp>
        <p:nvSpPr>
          <p:cNvPr id="6" name="TextBox 5"/>
          <p:cNvSpPr txBox="1"/>
          <p:nvPr/>
        </p:nvSpPr>
        <p:spPr>
          <a:xfrm>
            <a:off x="685800" y="4971871"/>
            <a:ext cx="3505200" cy="1200329"/>
          </a:xfrm>
          <a:prstGeom prst="rect">
            <a:avLst/>
          </a:prstGeom>
          <a:noFill/>
        </p:spPr>
        <p:txBody>
          <a:bodyPr wrap="square" rtlCol="0">
            <a:spAutoFit/>
          </a:bodyPr>
          <a:lstStyle/>
          <a:p>
            <a:r>
              <a:rPr lang="en-US" dirty="0"/>
              <a:t>A symbol of papal authority, Pope Gregory VII declared the church infallible and capable of removing emperors</a:t>
            </a:r>
          </a:p>
        </p:txBody>
      </p:sp>
    </p:spTree>
    <p:extLst>
      <p:ext uri="{BB962C8B-B14F-4D97-AF65-F5344CB8AC3E}">
        <p14:creationId xmlns:p14="http://schemas.microsoft.com/office/powerpoint/2010/main" val="1142271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930" y="381000"/>
            <a:ext cx="8534400" cy="758952"/>
          </a:xfrm>
        </p:spPr>
        <p:txBody>
          <a:bodyPr>
            <a:normAutofit fontScale="90000"/>
          </a:bodyPr>
          <a:lstStyle/>
          <a:p>
            <a:r>
              <a:rPr lang="en-US" dirty="0"/>
              <a:t>Ecclesiastical Appointments </a:t>
            </a:r>
            <a:br>
              <a:rPr lang="en-US" dirty="0"/>
            </a:br>
            <a:r>
              <a:rPr lang="en-US" dirty="0"/>
              <a:t>(Investiture Controversy)  </a:t>
            </a:r>
          </a:p>
        </p:txBody>
      </p:sp>
      <p:sp>
        <p:nvSpPr>
          <p:cNvPr id="4" name="Content Placeholder 3"/>
          <p:cNvSpPr>
            <a:spLocks noGrp="1"/>
          </p:cNvSpPr>
          <p:nvPr>
            <p:ph sz="half" idx="2"/>
          </p:nvPr>
        </p:nvSpPr>
        <p:spPr/>
        <p:txBody>
          <a:bodyPr>
            <a:normAutofit/>
          </a:bodyPr>
          <a:lstStyle/>
          <a:p>
            <a:r>
              <a:rPr lang="en-US" sz="2800" dirty="0"/>
              <a:t>Secular vs religious power</a:t>
            </a:r>
          </a:p>
          <a:p>
            <a:r>
              <a:rPr lang="en-US" sz="2800" dirty="0"/>
              <a:t>Medieval struggle between the church and the lay lords to control ecclesiastical appointments</a:t>
            </a:r>
          </a:p>
          <a:p>
            <a:r>
              <a:rPr lang="en-US" sz="2800" dirty="0"/>
              <a:t>Broader conflict of popes versus emperors/kings</a:t>
            </a:r>
          </a:p>
        </p:txBody>
      </p:sp>
      <p:pic>
        <p:nvPicPr>
          <p:cNvPr id="3074" name="Picture 2" descr="Image result for Investiture Controversy">
            <a:extLst>
              <a:ext uri="{FF2B5EF4-FFF2-40B4-BE49-F238E27FC236}">
                <a16:creationId xmlns:a16="http://schemas.microsoft.com/office/drawing/2014/main" id="{3C259EDC-0C98-478F-9C4C-5F648E13AB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739" y="1447800"/>
            <a:ext cx="4038600" cy="4861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6977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75213-CAAA-4C75-B72C-B3B51333B5DA}"/>
              </a:ext>
            </a:extLst>
          </p:cNvPr>
          <p:cNvSpPr>
            <a:spLocks noGrp="1"/>
          </p:cNvSpPr>
          <p:nvPr>
            <p:ph type="title"/>
          </p:nvPr>
        </p:nvSpPr>
        <p:spPr/>
        <p:txBody>
          <a:bodyPr/>
          <a:lstStyle/>
          <a:p>
            <a:r>
              <a:rPr lang="en-US" dirty="0"/>
              <a:t>Holy Roman Empire</a:t>
            </a:r>
          </a:p>
        </p:txBody>
      </p:sp>
      <p:sp>
        <p:nvSpPr>
          <p:cNvPr id="3" name="Content Placeholder 2">
            <a:extLst>
              <a:ext uri="{FF2B5EF4-FFF2-40B4-BE49-F238E27FC236}">
                <a16:creationId xmlns:a16="http://schemas.microsoft.com/office/drawing/2014/main" id="{7E6E164A-2230-4F3B-A954-46B3E462D957}"/>
              </a:ext>
            </a:extLst>
          </p:cNvPr>
          <p:cNvSpPr>
            <a:spLocks noGrp="1"/>
          </p:cNvSpPr>
          <p:nvPr>
            <p:ph sz="half" idx="1"/>
          </p:nvPr>
        </p:nvSpPr>
        <p:spPr>
          <a:xfrm>
            <a:off x="301752" y="1391365"/>
            <a:ext cx="4038600" cy="4953000"/>
          </a:xfrm>
        </p:spPr>
        <p:txBody>
          <a:bodyPr>
            <a:normAutofit fontScale="92500" lnSpcReduction="10000"/>
          </a:bodyPr>
          <a:lstStyle/>
          <a:p>
            <a:r>
              <a:rPr lang="en-US" sz="2800" dirty="0"/>
              <a:t>Not holy, or Roman, or an empire…</a:t>
            </a:r>
          </a:p>
          <a:p>
            <a:r>
              <a:rPr lang="en-US" sz="2800" dirty="0">
                <a:solidFill>
                  <a:srgbClr val="202122"/>
                </a:solidFill>
                <a:latin typeface="Arial" panose="020B0604020202020204" pitchFamily="34" charset="0"/>
              </a:rPr>
              <a:t>M</a:t>
            </a:r>
            <a:r>
              <a:rPr lang="en-US" sz="2800" b="0" i="0" dirty="0">
                <a:solidFill>
                  <a:srgbClr val="202122"/>
                </a:solidFill>
                <a:effectLst/>
                <a:latin typeface="Arial" panose="020B0604020202020204" pitchFamily="34" charset="0"/>
              </a:rPr>
              <a:t>ulti-ethnic complex of territories that developed during the Early Middle Ages</a:t>
            </a:r>
          </a:p>
          <a:p>
            <a:r>
              <a:rPr lang="en-US" sz="2400" b="0" i="0" dirty="0">
                <a:solidFill>
                  <a:srgbClr val="1A1A1B"/>
                </a:solidFill>
                <a:effectLst/>
                <a:latin typeface="Noto Sans"/>
              </a:rPr>
              <a:t>The HRE was a series of independent princedoms that existed as a loose confederation, and the title of Emperor itself was an elected position, rather unusual for an Empire</a:t>
            </a:r>
            <a:endParaRPr lang="en-US" sz="3200" b="0" i="0" dirty="0">
              <a:solidFill>
                <a:srgbClr val="202122"/>
              </a:solidFill>
              <a:effectLst/>
              <a:latin typeface="Arial" panose="020B0604020202020204" pitchFamily="34" charset="0"/>
            </a:endParaRPr>
          </a:p>
        </p:txBody>
      </p:sp>
      <p:sp>
        <p:nvSpPr>
          <p:cNvPr id="4" name="Content Placeholder 3">
            <a:extLst>
              <a:ext uri="{FF2B5EF4-FFF2-40B4-BE49-F238E27FC236}">
                <a16:creationId xmlns:a16="http://schemas.microsoft.com/office/drawing/2014/main" id="{DD6029E3-C31A-41E6-8C1E-57B28BF4FE3E}"/>
              </a:ext>
            </a:extLst>
          </p:cNvPr>
          <p:cNvSpPr>
            <a:spLocks noGrp="1"/>
          </p:cNvSpPr>
          <p:nvPr>
            <p:ph sz="half" idx="2"/>
          </p:nvPr>
        </p:nvSpPr>
        <p:spPr/>
        <p:txBody>
          <a:bodyPr>
            <a:normAutofit fontScale="92500" lnSpcReduction="10000"/>
          </a:bodyPr>
          <a:lstStyle/>
          <a:p>
            <a:endParaRPr lang="en-US"/>
          </a:p>
        </p:txBody>
      </p:sp>
      <p:pic>
        <p:nvPicPr>
          <p:cNvPr id="4098" name="Picture 2" descr="Holy Roman Empire | Map, Definition, History, Capital, &amp;amp; Significance |  Britannica">
            <a:extLst>
              <a:ext uri="{FF2B5EF4-FFF2-40B4-BE49-F238E27FC236}">
                <a16:creationId xmlns:a16="http://schemas.microsoft.com/office/drawing/2014/main" id="{37BE3AFD-8653-4C5B-810A-354E44183FD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07413" y="1543765"/>
            <a:ext cx="4224973"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043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75D2F-B353-4634-A4BD-F3DF6F6BDC07}"/>
              </a:ext>
            </a:extLst>
          </p:cNvPr>
          <p:cNvSpPr>
            <a:spLocks noGrp="1"/>
          </p:cNvSpPr>
          <p:nvPr>
            <p:ph type="title"/>
          </p:nvPr>
        </p:nvSpPr>
        <p:spPr/>
        <p:txBody>
          <a:bodyPr/>
          <a:lstStyle/>
          <a:p>
            <a:r>
              <a:rPr lang="en-US" dirty="0"/>
              <a:t>Why so Dark?</a:t>
            </a:r>
          </a:p>
        </p:txBody>
      </p:sp>
      <p:sp>
        <p:nvSpPr>
          <p:cNvPr id="3" name="Content Placeholder 2">
            <a:extLst>
              <a:ext uri="{FF2B5EF4-FFF2-40B4-BE49-F238E27FC236}">
                <a16:creationId xmlns:a16="http://schemas.microsoft.com/office/drawing/2014/main" id="{7B7EBBDD-3AAE-4140-B775-F2974C5C9C2A}"/>
              </a:ext>
            </a:extLst>
          </p:cNvPr>
          <p:cNvSpPr>
            <a:spLocks noGrp="1"/>
          </p:cNvSpPr>
          <p:nvPr>
            <p:ph idx="1"/>
          </p:nvPr>
        </p:nvSpPr>
        <p:spPr/>
        <p:txBody>
          <a:bodyPr/>
          <a:lstStyle/>
          <a:p>
            <a:endParaRPr lang="en-US" dirty="0"/>
          </a:p>
        </p:txBody>
      </p:sp>
      <p:pic>
        <p:nvPicPr>
          <p:cNvPr id="1026" name="Picture 2" descr="Image result for dark ages meme">
            <a:extLst>
              <a:ext uri="{FF2B5EF4-FFF2-40B4-BE49-F238E27FC236}">
                <a16:creationId xmlns:a16="http://schemas.microsoft.com/office/drawing/2014/main" id="{6B3879B4-CC7B-44D4-AEF4-075F37896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247" y="1867247"/>
            <a:ext cx="6916189" cy="4046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4067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Viking Expansion</a:t>
            </a:r>
          </a:p>
        </p:txBody>
      </p:sp>
      <p:pic>
        <p:nvPicPr>
          <p:cNvPr id="4" name="Content Placeholder 3" descr="Viking Expansion.gif"/>
          <p:cNvPicPr>
            <a:picLocks noGrp="1" noChangeAspect="1"/>
          </p:cNvPicPr>
          <p:nvPr>
            <p:ph sz="quarter" idx="1"/>
          </p:nvPr>
        </p:nvPicPr>
        <p:blipFill>
          <a:blip r:embed="rId2"/>
          <a:stretch>
            <a:fillRect/>
          </a:stretch>
        </p:blipFill>
        <p:spPr>
          <a:xfrm>
            <a:off x="304800" y="1752600"/>
            <a:ext cx="8500123" cy="4114800"/>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8465-86AB-41E2-8050-18A510DFC541}"/>
              </a:ext>
            </a:extLst>
          </p:cNvPr>
          <p:cNvSpPr>
            <a:spLocks noGrp="1"/>
          </p:cNvSpPr>
          <p:nvPr>
            <p:ph type="title"/>
          </p:nvPr>
        </p:nvSpPr>
        <p:spPr/>
        <p:txBody>
          <a:bodyPr/>
          <a:lstStyle/>
          <a:p>
            <a:r>
              <a:rPr lang="en-US" dirty="0"/>
              <a:t>Vikings</a:t>
            </a:r>
          </a:p>
        </p:txBody>
      </p:sp>
      <p:sp>
        <p:nvSpPr>
          <p:cNvPr id="3" name="Content Placeholder 2">
            <a:extLst>
              <a:ext uri="{FF2B5EF4-FFF2-40B4-BE49-F238E27FC236}">
                <a16:creationId xmlns:a16="http://schemas.microsoft.com/office/drawing/2014/main" id="{5EA4D5A1-0340-4CAD-A37B-439217BCE4B9}"/>
              </a:ext>
            </a:extLst>
          </p:cNvPr>
          <p:cNvSpPr>
            <a:spLocks noGrp="1"/>
          </p:cNvSpPr>
          <p:nvPr>
            <p:ph sz="quarter" idx="1"/>
          </p:nvPr>
        </p:nvSpPr>
        <p:spPr/>
        <p:txBody>
          <a:bodyPr/>
          <a:lstStyle/>
          <a:p>
            <a:endParaRPr lang="en-US"/>
          </a:p>
        </p:txBody>
      </p:sp>
      <p:pic>
        <p:nvPicPr>
          <p:cNvPr id="1026" name="Picture 2" descr="Image result for viking helmets">
            <a:extLst>
              <a:ext uri="{FF2B5EF4-FFF2-40B4-BE49-F238E27FC236}">
                <a16:creationId xmlns:a16="http://schemas.microsoft.com/office/drawing/2014/main" id="{FA550EE3-B96B-44C0-A276-13E05848F2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1512" y="1600200"/>
            <a:ext cx="472440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461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Europe in the High Middle Ages</a:t>
            </a:r>
          </a:p>
        </p:txBody>
      </p:sp>
      <p:pic>
        <p:nvPicPr>
          <p:cNvPr id="6" name="Content Placeholder 5" descr="Medieval Europe Map 950-1300.gif"/>
          <p:cNvPicPr>
            <a:picLocks noGrp="1" noChangeAspect="1"/>
          </p:cNvPicPr>
          <p:nvPr>
            <p:ph sz="quarter" idx="1"/>
          </p:nvPr>
        </p:nvPicPr>
        <p:blipFill>
          <a:blip r:embed="rId2"/>
          <a:stretch>
            <a:fillRect/>
          </a:stretch>
        </p:blipFill>
        <p:spPr>
          <a:xfrm>
            <a:off x="1524000" y="1597540"/>
            <a:ext cx="6152356" cy="4727060"/>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Rise of Regional States</a:t>
            </a:r>
          </a:p>
        </p:txBody>
      </p:sp>
      <p:sp>
        <p:nvSpPr>
          <p:cNvPr id="5" name="Content Placeholder 4"/>
          <p:cNvSpPr>
            <a:spLocks noGrp="1"/>
          </p:cNvSpPr>
          <p:nvPr>
            <p:ph sz="quarter" idx="1"/>
          </p:nvPr>
        </p:nvSpPr>
        <p:spPr/>
        <p:txBody>
          <a:bodyPr>
            <a:normAutofit/>
          </a:bodyPr>
          <a:lstStyle/>
          <a:p>
            <a:r>
              <a:rPr lang="en-US" dirty="0"/>
              <a:t>Holy Roman Empire (Germany)</a:t>
            </a:r>
          </a:p>
          <a:p>
            <a:pPr lvl="1"/>
            <a:r>
              <a:rPr lang="en-US" dirty="0"/>
              <a:t>“neither holy, nor Roman, nor an empire”</a:t>
            </a:r>
          </a:p>
          <a:p>
            <a:pPr lvl="1"/>
            <a:r>
              <a:rPr lang="en-US" dirty="0"/>
              <a:t>Conflicts with church prevented creation of a powerful state</a:t>
            </a:r>
          </a:p>
          <a:p>
            <a:r>
              <a:rPr lang="en-US" dirty="0"/>
              <a:t>France</a:t>
            </a:r>
          </a:p>
          <a:p>
            <a:pPr lvl="1"/>
            <a:r>
              <a:rPr lang="en-US" dirty="0"/>
              <a:t>Capetian dynasty consolidated feudal estates into a centralized government</a:t>
            </a:r>
          </a:p>
          <a:p>
            <a:pPr lvl="2"/>
            <a:r>
              <a:rPr lang="en-US" dirty="0"/>
              <a:t>Feudal monarchy</a:t>
            </a:r>
          </a:p>
          <a:p>
            <a:r>
              <a:rPr lang="en-US" dirty="0"/>
              <a:t>Italy</a:t>
            </a:r>
          </a:p>
          <a:p>
            <a:pPr lvl="1"/>
            <a:r>
              <a:rPr lang="en-US" dirty="0"/>
              <a:t>Dominated by powerful city-states: Rome (papal state), Florence, Genoa, Milan, Venice, etc. (Medici fam)</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5" descr="Empires at 800">
            <a:extLst>
              <a:ext uri="{FF2B5EF4-FFF2-40B4-BE49-F238E27FC236}">
                <a16:creationId xmlns:a16="http://schemas.microsoft.com/office/drawing/2014/main" id="{86F684B8-3847-4347-A1ED-D62CEE13FB5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9463" y="1752600"/>
            <a:ext cx="7585075" cy="484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902496F-E542-4B20-B474-187106D8ED03}"/>
              </a:ext>
            </a:extLst>
          </p:cNvPr>
          <p:cNvSpPr>
            <a:spLocks noGrp="1"/>
          </p:cNvSpPr>
          <p:nvPr>
            <p:ph type="title"/>
          </p:nvPr>
        </p:nvSpPr>
        <p:spPr/>
        <p:txBody>
          <a:bodyPr/>
          <a:lstStyle/>
          <a:p>
            <a:pPr fontAlgn="auto">
              <a:spcAft>
                <a:spcPts val="0"/>
              </a:spcAft>
              <a:defRPr/>
            </a:pPr>
            <a:r>
              <a:rPr lang="en-US" dirty="0">
                <a:ea typeface="+mj-ea"/>
              </a:rPr>
              <a:t>Afro-Eurasia in 800 CE</a:t>
            </a:r>
          </a:p>
        </p:txBody>
      </p:sp>
      <p:sp>
        <p:nvSpPr>
          <p:cNvPr id="3" name="Content Placeholder 2">
            <a:extLst>
              <a:ext uri="{FF2B5EF4-FFF2-40B4-BE49-F238E27FC236}">
                <a16:creationId xmlns:a16="http://schemas.microsoft.com/office/drawing/2014/main" id="{20B66498-92FC-4812-A3D1-C6691BF7BC7A}"/>
              </a:ext>
            </a:extLst>
          </p:cNvPr>
          <p:cNvSpPr>
            <a:spLocks noGrp="1"/>
          </p:cNvSpPr>
          <p:nvPr>
            <p:ph idx="1"/>
          </p:nvPr>
        </p:nvSpPr>
        <p:spPr/>
        <p:txBody>
          <a:bodyPr/>
          <a:lstStyle/>
          <a:p>
            <a:pPr marL="274320" fontAlgn="auto">
              <a:spcAft>
                <a:spcPts val="0"/>
              </a:spcAft>
              <a:defRPr/>
            </a:pPr>
            <a:endParaRPr lang="en-US">
              <a:ea typeface="+mn-ea"/>
            </a:endParaRPr>
          </a:p>
        </p:txBody>
      </p:sp>
    </p:spTree>
    <p:extLst>
      <p:ext uri="{BB962C8B-B14F-4D97-AF65-F5344CB8AC3E}">
        <p14:creationId xmlns:p14="http://schemas.microsoft.com/office/powerpoint/2010/main" val="1500987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6" descr="Empires at 1400">
            <a:extLst>
              <a:ext uri="{FF2B5EF4-FFF2-40B4-BE49-F238E27FC236}">
                <a16:creationId xmlns:a16="http://schemas.microsoft.com/office/drawing/2014/main" id="{9DDEE30A-048A-4DE0-8401-3453BB830C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563" y="1779588"/>
            <a:ext cx="7534275"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C485C7A-6478-4562-A8C6-CE5A92197963}"/>
              </a:ext>
            </a:extLst>
          </p:cNvPr>
          <p:cNvSpPr>
            <a:spLocks noGrp="1"/>
          </p:cNvSpPr>
          <p:nvPr>
            <p:ph type="title"/>
          </p:nvPr>
        </p:nvSpPr>
        <p:spPr/>
        <p:txBody>
          <a:bodyPr/>
          <a:lstStyle/>
          <a:p>
            <a:pPr fontAlgn="auto">
              <a:spcAft>
                <a:spcPts val="0"/>
              </a:spcAft>
              <a:defRPr/>
            </a:pPr>
            <a:r>
              <a:rPr lang="en-US" dirty="0">
                <a:ea typeface="+mj-ea"/>
              </a:rPr>
              <a:t>Afro-Eurasia in 1400 CE</a:t>
            </a:r>
          </a:p>
        </p:txBody>
      </p:sp>
      <p:sp>
        <p:nvSpPr>
          <p:cNvPr id="3" name="Content Placeholder 2">
            <a:extLst>
              <a:ext uri="{FF2B5EF4-FFF2-40B4-BE49-F238E27FC236}">
                <a16:creationId xmlns:a16="http://schemas.microsoft.com/office/drawing/2014/main" id="{5E899F85-42EA-4463-97F0-C88D397890A2}"/>
              </a:ext>
            </a:extLst>
          </p:cNvPr>
          <p:cNvSpPr>
            <a:spLocks noGrp="1"/>
          </p:cNvSpPr>
          <p:nvPr>
            <p:ph idx="1"/>
          </p:nvPr>
        </p:nvSpPr>
        <p:spPr/>
        <p:txBody>
          <a:bodyPr/>
          <a:lstStyle/>
          <a:p>
            <a:pPr marL="274320" fontAlgn="auto">
              <a:spcAft>
                <a:spcPts val="0"/>
              </a:spcAft>
              <a:defRPr/>
            </a:pPr>
            <a:endParaRPr lang="en-US">
              <a:ea typeface="+mn-ea"/>
            </a:endParaRPr>
          </a:p>
        </p:txBody>
      </p:sp>
    </p:spTree>
    <p:extLst>
      <p:ext uri="{BB962C8B-B14F-4D97-AF65-F5344CB8AC3E}">
        <p14:creationId xmlns:p14="http://schemas.microsoft.com/office/powerpoint/2010/main" val="34340140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240C4-B818-4DD5-A02C-60416040581B}"/>
              </a:ext>
            </a:extLst>
          </p:cNvPr>
          <p:cNvSpPr>
            <a:spLocks noGrp="1"/>
          </p:cNvSpPr>
          <p:nvPr>
            <p:ph type="title"/>
          </p:nvPr>
        </p:nvSpPr>
        <p:spPr/>
        <p:txBody>
          <a:bodyPr/>
          <a:lstStyle/>
          <a:p>
            <a:r>
              <a:rPr lang="en-US" dirty="0"/>
              <a:t>The Crusades (1096- 1291) </a:t>
            </a:r>
          </a:p>
        </p:txBody>
      </p:sp>
      <p:pic>
        <p:nvPicPr>
          <p:cNvPr id="4" name="Picture 2" descr="Image result for the crusades meme instagram">
            <a:extLst>
              <a:ext uri="{FF2B5EF4-FFF2-40B4-BE49-F238E27FC236}">
                <a16:creationId xmlns:a16="http://schemas.microsoft.com/office/drawing/2014/main" id="{1EE61E3A-2B13-45CD-9004-2071AD9D50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0854" y="1600200"/>
            <a:ext cx="4896196" cy="4896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59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Crusades (1096- 1291) </a:t>
            </a:r>
          </a:p>
        </p:txBody>
      </p:sp>
      <p:pic>
        <p:nvPicPr>
          <p:cNvPr id="9" name="Content Placeholder 8" descr="Crusades map 2.jpg"/>
          <p:cNvPicPr>
            <a:picLocks noGrp="1" noChangeAspect="1"/>
          </p:cNvPicPr>
          <p:nvPr>
            <p:ph sz="quarter" idx="1"/>
          </p:nvPr>
        </p:nvPicPr>
        <p:blipFill>
          <a:blip r:embed="rId2"/>
          <a:stretch>
            <a:fillRect/>
          </a:stretch>
        </p:blipFill>
        <p:spPr>
          <a:xfrm>
            <a:off x="449614" y="1676400"/>
            <a:ext cx="8208259" cy="4572000"/>
          </a:xfrm>
        </p:spPr>
      </p:pic>
      <p:sp>
        <p:nvSpPr>
          <p:cNvPr id="4" name="Action Button: Movie 3">
            <a:hlinkClick r:id="rId3" action="ppaction://hlinkfile" highlightClick="1"/>
          </p:cNvPr>
          <p:cNvSpPr/>
          <p:nvPr/>
        </p:nvSpPr>
        <p:spPr>
          <a:xfrm>
            <a:off x="7772400" y="457200"/>
            <a:ext cx="1066800" cy="609600"/>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11401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6E2DB-67E4-4109-B4B5-48DC6FFD78E6}"/>
              </a:ext>
            </a:extLst>
          </p:cNvPr>
          <p:cNvSpPr>
            <a:spLocks noGrp="1"/>
          </p:cNvSpPr>
          <p:nvPr>
            <p:ph type="title"/>
          </p:nvPr>
        </p:nvSpPr>
        <p:spPr/>
        <p:txBody>
          <a:bodyPr/>
          <a:lstStyle/>
          <a:p>
            <a:r>
              <a:rPr lang="en-US" dirty="0"/>
              <a:t>Causes</a:t>
            </a:r>
          </a:p>
        </p:txBody>
      </p:sp>
      <p:sp>
        <p:nvSpPr>
          <p:cNvPr id="3" name="Content Placeholder 2">
            <a:extLst>
              <a:ext uri="{FF2B5EF4-FFF2-40B4-BE49-F238E27FC236}">
                <a16:creationId xmlns:a16="http://schemas.microsoft.com/office/drawing/2014/main" id="{04972F4A-150D-42D8-861B-B629E7D0DE2A}"/>
              </a:ext>
            </a:extLst>
          </p:cNvPr>
          <p:cNvSpPr>
            <a:spLocks noGrp="1"/>
          </p:cNvSpPr>
          <p:nvPr>
            <p:ph sz="quarter" idx="1"/>
          </p:nvPr>
        </p:nvSpPr>
        <p:spPr/>
        <p:txBody>
          <a:bodyPr>
            <a:normAutofit lnSpcReduction="10000"/>
          </a:bodyPr>
          <a:lstStyle/>
          <a:p>
            <a:r>
              <a:rPr lang="en-US" sz="3200" dirty="0"/>
              <a:t>Just as Europeans fought to drive Muslims out of Sicily and Spain, they also sought to reclaim control of the Holy Land (Jerusalem)</a:t>
            </a:r>
          </a:p>
          <a:p>
            <a:r>
              <a:rPr lang="en-US" sz="3200" dirty="0"/>
              <a:t>Rules of primogeniture (lack of land and wealth)</a:t>
            </a:r>
          </a:p>
          <a:p>
            <a:r>
              <a:rPr lang="en-US" sz="3200" dirty="0"/>
              <a:t>Merchants wanted access to trade routes</a:t>
            </a:r>
          </a:p>
          <a:p>
            <a:r>
              <a:rPr lang="en-US" sz="3200" dirty="0"/>
              <a:t>Catholic Church incentives (promised get to heaven sooner)</a:t>
            </a:r>
          </a:p>
          <a:p>
            <a:endParaRPr lang="en-US" dirty="0"/>
          </a:p>
        </p:txBody>
      </p:sp>
    </p:spTree>
    <p:extLst>
      <p:ext uri="{BB962C8B-B14F-4D97-AF65-F5344CB8AC3E}">
        <p14:creationId xmlns:p14="http://schemas.microsoft.com/office/powerpoint/2010/main" val="21321845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Crusades (1096- 1291) </a:t>
            </a:r>
          </a:p>
        </p:txBody>
      </p:sp>
      <p:sp>
        <p:nvSpPr>
          <p:cNvPr id="5" name="Content Placeholder 4"/>
          <p:cNvSpPr>
            <a:spLocks noGrp="1"/>
          </p:cNvSpPr>
          <p:nvPr>
            <p:ph sz="half" idx="1"/>
          </p:nvPr>
        </p:nvSpPr>
        <p:spPr>
          <a:xfrm>
            <a:off x="301752" y="1566672"/>
            <a:ext cx="4194310" cy="4757928"/>
          </a:xfrm>
        </p:spPr>
        <p:txBody>
          <a:bodyPr>
            <a:normAutofit lnSpcReduction="10000"/>
          </a:bodyPr>
          <a:lstStyle/>
          <a:p>
            <a:pPr>
              <a:lnSpc>
                <a:spcPct val="90000"/>
              </a:lnSpc>
            </a:pPr>
            <a:r>
              <a:rPr lang="en-US" sz="2400" dirty="0"/>
              <a:t>First Crusade (1095) Pope Urban II</a:t>
            </a:r>
          </a:p>
          <a:p>
            <a:r>
              <a:rPr lang="en-US" dirty="0"/>
              <a:t>Wanted to unite Europe (give them a common enemy)= Lets go help the Byzantines and liberate Jerusalem!</a:t>
            </a:r>
          </a:p>
          <a:p>
            <a:r>
              <a:rPr lang="en-US" dirty="0"/>
              <a:t>Crusade= pilgrimage with touch of war</a:t>
            </a:r>
          </a:p>
          <a:p>
            <a:r>
              <a:rPr lang="en-US" dirty="0"/>
              <a:t>No real leader/disorganized</a:t>
            </a:r>
            <a:r>
              <a:rPr lang="en-US" dirty="0">
                <a:sym typeface="Wingdings" panose="05000000000000000000" pitchFamily="2" charset="2"/>
              </a:rPr>
              <a:t>/rival nobles but 1</a:t>
            </a:r>
            <a:r>
              <a:rPr lang="en-US" baseline="30000" dirty="0">
                <a:sym typeface="Wingdings" panose="05000000000000000000" pitchFamily="2" charset="2"/>
              </a:rPr>
              <a:t>st</a:t>
            </a:r>
            <a:r>
              <a:rPr lang="en-US" dirty="0">
                <a:sym typeface="Wingdings" panose="05000000000000000000" pitchFamily="2" charset="2"/>
              </a:rPr>
              <a:t> largely successful</a:t>
            </a:r>
            <a:endParaRPr lang="en-US" dirty="0"/>
          </a:p>
          <a:p>
            <a:pPr>
              <a:lnSpc>
                <a:spcPct val="90000"/>
              </a:lnSpc>
            </a:pPr>
            <a:endParaRPr lang="en-US" sz="2400" dirty="0"/>
          </a:p>
        </p:txBody>
      </p:sp>
      <p:sp>
        <p:nvSpPr>
          <p:cNvPr id="3" name="Content Placeholder 2">
            <a:extLst>
              <a:ext uri="{FF2B5EF4-FFF2-40B4-BE49-F238E27FC236}">
                <a16:creationId xmlns:a16="http://schemas.microsoft.com/office/drawing/2014/main" id="{55B0B85B-4F74-4A27-B29D-441C98A9535F}"/>
              </a:ext>
            </a:extLst>
          </p:cNvPr>
          <p:cNvSpPr>
            <a:spLocks noGrp="1"/>
          </p:cNvSpPr>
          <p:nvPr>
            <p:ph sz="half" idx="2"/>
          </p:nvPr>
        </p:nvSpPr>
        <p:spPr/>
        <p:txBody>
          <a:bodyPr/>
          <a:lstStyle/>
          <a:p>
            <a:pPr marL="0" indent="0">
              <a:buNone/>
            </a:pPr>
            <a:endParaRPr lang="en-US" dirty="0"/>
          </a:p>
        </p:txBody>
      </p:sp>
      <p:pic>
        <p:nvPicPr>
          <p:cNvPr id="1026" name="Picture 2" descr="Image result for 1st crusade">
            <a:extLst>
              <a:ext uri="{FF2B5EF4-FFF2-40B4-BE49-F238E27FC236}">
                <a16:creationId xmlns:a16="http://schemas.microsoft.com/office/drawing/2014/main" id="{BE4CF755-E82A-4B04-810D-05647F98DF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3861" y="1752600"/>
            <a:ext cx="4343138" cy="3995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716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E756A-DAC8-4D90-B0E0-E0B3FF50909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DBF1F58-5FCD-4EF8-A45A-4A6CDD47A676}"/>
              </a:ext>
            </a:extLst>
          </p:cNvPr>
          <p:cNvSpPr>
            <a:spLocks noGrp="1"/>
          </p:cNvSpPr>
          <p:nvPr>
            <p:ph idx="1"/>
          </p:nvPr>
        </p:nvSpPr>
        <p:spPr/>
        <p:txBody>
          <a:bodyPr/>
          <a:lstStyle/>
          <a:p>
            <a:endParaRPr lang="en-US"/>
          </a:p>
        </p:txBody>
      </p:sp>
      <p:pic>
        <p:nvPicPr>
          <p:cNvPr id="1026" name="Picture 2" descr="Image result for dark ages">
            <a:extLst>
              <a:ext uri="{FF2B5EF4-FFF2-40B4-BE49-F238E27FC236}">
                <a16:creationId xmlns:a16="http://schemas.microsoft.com/office/drawing/2014/main" id="{287F9EE2-97BC-40BF-8F05-3FE9A299C4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469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Crusades </a:t>
            </a:r>
          </a:p>
        </p:txBody>
      </p:sp>
      <p:sp>
        <p:nvSpPr>
          <p:cNvPr id="5" name="Content Placeholder 4"/>
          <p:cNvSpPr>
            <a:spLocks noGrp="1"/>
          </p:cNvSpPr>
          <p:nvPr>
            <p:ph sz="half" idx="1"/>
          </p:nvPr>
        </p:nvSpPr>
        <p:spPr>
          <a:xfrm>
            <a:off x="301752" y="1566672"/>
            <a:ext cx="4038600" cy="4757928"/>
          </a:xfrm>
        </p:spPr>
        <p:txBody>
          <a:bodyPr>
            <a:normAutofit lnSpcReduction="10000"/>
          </a:bodyPr>
          <a:lstStyle/>
          <a:p>
            <a:r>
              <a:rPr lang="en-US" dirty="0"/>
              <a:t>Levant (Siege of Antioch)</a:t>
            </a:r>
          </a:p>
          <a:p>
            <a:r>
              <a:rPr lang="en-US" dirty="0"/>
              <a:t>Peasant found spear that pierced Christ side= raised moral and took Jerusalem </a:t>
            </a:r>
          </a:p>
          <a:p>
            <a:r>
              <a:rPr lang="en-US" dirty="0"/>
              <a:t>Not against Turks but Egyptians</a:t>
            </a:r>
          </a:p>
          <a:p>
            <a:r>
              <a:rPr lang="en-US" dirty="0"/>
              <a:t>Turkish Muslims= Sunnis</a:t>
            </a:r>
          </a:p>
          <a:p>
            <a:r>
              <a:rPr lang="en-US" dirty="0"/>
              <a:t>Shia= Egyptians</a:t>
            </a:r>
          </a:p>
          <a:p>
            <a:r>
              <a:rPr lang="en-US" sz="2400" dirty="0"/>
              <a:t>Latin Christian kingdoms in the Levant</a:t>
            </a:r>
          </a:p>
        </p:txBody>
      </p:sp>
      <p:sp>
        <p:nvSpPr>
          <p:cNvPr id="3" name="Content Placeholder 2">
            <a:extLst>
              <a:ext uri="{FF2B5EF4-FFF2-40B4-BE49-F238E27FC236}">
                <a16:creationId xmlns:a16="http://schemas.microsoft.com/office/drawing/2014/main" id="{1896C851-73A1-4313-BE77-F153A54C3E01}"/>
              </a:ext>
            </a:extLst>
          </p:cNvPr>
          <p:cNvSpPr>
            <a:spLocks noGrp="1"/>
          </p:cNvSpPr>
          <p:nvPr>
            <p:ph sz="half" idx="2"/>
          </p:nvPr>
        </p:nvSpPr>
        <p:spPr/>
        <p:txBody>
          <a:bodyPr>
            <a:normAutofit lnSpcReduction="10000"/>
          </a:bodyPr>
          <a:lstStyle/>
          <a:p>
            <a:endParaRPr lang="en-US" dirty="0"/>
          </a:p>
        </p:txBody>
      </p:sp>
      <p:pic>
        <p:nvPicPr>
          <p:cNvPr id="2050" name="Picture 2" descr="Image result for Levant">
            <a:extLst>
              <a:ext uri="{FF2B5EF4-FFF2-40B4-BE49-F238E27FC236}">
                <a16:creationId xmlns:a16="http://schemas.microsoft.com/office/drawing/2014/main" id="{9DDB858C-2931-4400-BC6B-3EBC5A0CF8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5138" y="1576611"/>
            <a:ext cx="4108535" cy="4519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8858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Crusades (3rd)</a:t>
            </a:r>
          </a:p>
        </p:txBody>
      </p:sp>
      <p:sp>
        <p:nvSpPr>
          <p:cNvPr id="5" name="Content Placeholder 4"/>
          <p:cNvSpPr>
            <a:spLocks noGrp="1"/>
          </p:cNvSpPr>
          <p:nvPr>
            <p:ph sz="half" idx="1"/>
          </p:nvPr>
        </p:nvSpPr>
        <p:spPr>
          <a:xfrm>
            <a:off x="301752" y="1566672"/>
            <a:ext cx="4038600" cy="4757928"/>
          </a:xfrm>
        </p:spPr>
        <p:txBody>
          <a:bodyPr>
            <a:normAutofit fontScale="85000" lnSpcReduction="10000"/>
          </a:bodyPr>
          <a:lstStyle/>
          <a:p>
            <a:r>
              <a:rPr lang="en-US" dirty="0"/>
              <a:t>Saladin: was the first </a:t>
            </a:r>
            <a:r>
              <a:rPr lang="en-US" dirty="0">
                <a:hlinkClick r:id="rId2" tooltip="Sultan">
                  <a:extLst>
                    <a:ext uri="{A12FA001-AC4F-418D-AE19-62706E023703}">
                      <ahyp:hlinkClr xmlns:ahyp="http://schemas.microsoft.com/office/drawing/2018/hyperlinkcolor" val="tx"/>
                    </a:ext>
                  </a:extLst>
                </a:hlinkClick>
              </a:rPr>
              <a:t>sultan</a:t>
            </a:r>
            <a:r>
              <a:rPr lang="en-US" dirty="0"/>
              <a:t> of </a:t>
            </a:r>
            <a:r>
              <a:rPr lang="en-US" dirty="0">
                <a:hlinkClick r:id="rId3" tooltip="Ayyubid Egypt">
                  <a:extLst>
                    <a:ext uri="{A12FA001-AC4F-418D-AE19-62706E023703}">
                      <ahyp:hlinkClr xmlns:ahyp="http://schemas.microsoft.com/office/drawing/2018/hyperlinkcolor" val="tx"/>
                    </a:ext>
                  </a:extLst>
                </a:hlinkClick>
              </a:rPr>
              <a:t>Egypt</a:t>
            </a:r>
            <a:r>
              <a:rPr lang="en-US" dirty="0"/>
              <a:t> and </a:t>
            </a:r>
            <a:r>
              <a:rPr lang="en-US" dirty="0">
                <a:hlinkClick r:id="rId4" tooltip="Bilad al-Sham">
                  <a:extLst>
                    <a:ext uri="{A12FA001-AC4F-418D-AE19-62706E023703}">
                      <ahyp:hlinkClr xmlns:ahyp="http://schemas.microsoft.com/office/drawing/2018/hyperlinkcolor" val="tx"/>
                    </a:ext>
                  </a:extLst>
                </a:hlinkClick>
              </a:rPr>
              <a:t>Syria</a:t>
            </a:r>
            <a:r>
              <a:rPr lang="en-US" baseline="30000" dirty="0"/>
              <a:t>. </a:t>
            </a:r>
            <a:r>
              <a:rPr lang="en-US" dirty="0"/>
              <a:t>A </a:t>
            </a:r>
            <a:r>
              <a:rPr lang="en-US" dirty="0">
                <a:hlinkClick r:id="rId5" tooltip="Sunni Muslim">
                  <a:extLst>
                    <a:ext uri="{A12FA001-AC4F-418D-AE19-62706E023703}">
                      <ahyp:hlinkClr xmlns:ahyp="http://schemas.microsoft.com/office/drawing/2018/hyperlinkcolor" val="tx"/>
                    </a:ext>
                  </a:extLst>
                </a:hlinkClick>
              </a:rPr>
              <a:t>Sunni Muslim</a:t>
            </a:r>
            <a:r>
              <a:rPr lang="en-US" dirty="0"/>
              <a:t>, Saladin led the Muslim military campaign against the </a:t>
            </a:r>
            <a:r>
              <a:rPr lang="en-US" dirty="0">
                <a:hlinkClick r:id="rId6" tooltip="Crusaders">
                  <a:extLst>
                    <a:ext uri="{A12FA001-AC4F-418D-AE19-62706E023703}">
                      <ahyp:hlinkClr xmlns:ahyp="http://schemas.microsoft.com/office/drawing/2018/hyperlinkcolor" val="tx"/>
                    </a:ext>
                  </a:extLst>
                </a:hlinkClick>
              </a:rPr>
              <a:t>Crusader</a:t>
            </a:r>
            <a:r>
              <a:rPr lang="en-US" dirty="0"/>
              <a:t> states in the </a:t>
            </a:r>
            <a:r>
              <a:rPr lang="en-US" dirty="0">
                <a:hlinkClick r:id="rId7" tooltip="Levant">
                  <a:extLst>
                    <a:ext uri="{A12FA001-AC4F-418D-AE19-62706E023703}">
                      <ahyp:hlinkClr xmlns:ahyp="http://schemas.microsoft.com/office/drawing/2018/hyperlinkcolor" val="tx"/>
                    </a:ext>
                  </a:extLst>
                </a:hlinkClick>
              </a:rPr>
              <a:t>Levant</a:t>
            </a:r>
            <a:r>
              <a:rPr lang="en-US" dirty="0"/>
              <a:t>. </a:t>
            </a:r>
          </a:p>
          <a:p>
            <a:r>
              <a:rPr lang="en-US" dirty="0"/>
              <a:t>Pope Greggory 8</a:t>
            </a:r>
            <a:r>
              <a:rPr lang="en-US" baseline="30000" dirty="0"/>
              <a:t>th</a:t>
            </a:r>
            <a:endParaRPr lang="en-US" dirty="0"/>
          </a:p>
          <a:p>
            <a:r>
              <a:rPr lang="en-US" dirty="0"/>
              <a:t>Phillip of France</a:t>
            </a:r>
          </a:p>
          <a:p>
            <a:r>
              <a:rPr lang="en-US" dirty="0"/>
              <a:t>Richard the Lion of England </a:t>
            </a:r>
          </a:p>
          <a:p>
            <a:r>
              <a:rPr lang="en-US" dirty="0"/>
              <a:t>Frederick of Holy Roman Empire</a:t>
            </a:r>
          </a:p>
          <a:p>
            <a:r>
              <a:rPr lang="en-US" dirty="0"/>
              <a:t>Crusaders did not take Jerusalem but made taking Egypt a thing</a:t>
            </a:r>
          </a:p>
          <a:p>
            <a:endParaRPr lang="en-US" sz="2400" dirty="0"/>
          </a:p>
        </p:txBody>
      </p:sp>
      <p:sp>
        <p:nvSpPr>
          <p:cNvPr id="3" name="Content Placeholder 2">
            <a:extLst>
              <a:ext uri="{FF2B5EF4-FFF2-40B4-BE49-F238E27FC236}">
                <a16:creationId xmlns:a16="http://schemas.microsoft.com/office/drawing/2014/main" id="{1896C851-73A1-4313-BE77-F153A54C3E01}"/>
              </a:ext>
            </a:extLst>
          </p:cNvPr>
          <p:cNvSpPr>
            <a:spLocks noGrp="1"/>
          </p:cNvSpPr>
          <p:nvPr>
            <p:ph sz="half" idx="2"/>
          </p:nvPr>
        </p:nvSpPr>
        <p:spPr/>
        <p:txBody>
          <a:bodyPr>
            <a:normAutofit fontScale="85000" lnSpcReduction="10000"/>
          </a:bodyPr>
          <a:lstStyle/>
          <a:p>
            <a:endParaRPr lang="en-US" dirty="0"/>
          </a:p>
        </p:txBody>
      </p:sp>
      <p:pic>
        <p:nvPicPr>
          <p:cNvPr id="3074" name="Picture 2" descr="Image result for saladin">
            <a:extLst>
              <a:ext uri="{FF2B5EF4-FFF2-40B4-BE49-F238E27FC236}">
                <a16:creationId xmlns:a16="http://schemas.microsoft.com/office/drawing/2014/main" id="{154E6577-BA1A-458E-AF3A-24B8421003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7408" y="1552315"/>
            <a:ext cx="4261869" cy="4467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0734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Crusades (4</a:t>
            </a:r>
            <a:r>
              <a:rPr lang="en-US" baseline="30000" dirty="0"/>
              <a:t>th</a:t>
            </a:r>
            <a:r>
              <a:rPr lang="en-US" dirty="0"/>
              <a:t>) (1202-1204)</a:t>
            </a:r>
          </a:p>
        </p:txBody>
      </p:sp>
      <p:sp>
        <p:nvSpPr>
          <p:cNvPr id="5" name="Content Placeholder 4"/>
          <p:cNvSpPr>
            <a:spLocks noGrp="1"/>
          </p:cNvSpPr>
          <p:nvPr>
            <p:ph sz="half" idx="1"/>
          </p:nvPr>
        </p:nvSpPr>
        <p:spPr>
          <a:xfrm>
            <a:off x="301752" y="1566672"/>
            <a:ext cx="4038600" cy="4757928"/>
          </a:xfrm>
        </p:spPr>
        <p:txBody>
          <a:bodyPr>
            <a:normAutofit fontScale="70000" lnSpcReduction="20000"/>
          </a:bodyPr>
          <a:lstStyle/>
          <a:p>
            <a:r>
              <a:rPr lang="en-US" dirty="0"/>
              <a:t>In January 1203, </a:t>
            </a:r>
            <a:r>
              <a:rPr lang="en-US" dirty="0" err="1"/>
              <a:t>en</a:t>
            </a:r>
            <a:r>
              <a:rPr lang="en-US" dirty="0"/>
              <a:t>-route to Jerusalem, the Crusader leadership entered into an agreement with the Byzantine prince </a:t>
            </a:r>
            <a:r>
              <a:rPr lang="en-US" dirty="0" err="1">
                <a:hlinkClick r:id="rId2" tooltip="Alexios IV Angelos">
                  <a:extLst>
                    <a:ext uri="{A12FA001-AC4F-418D-AE19-62706E023703}">
                      <ahyp:hlinkClr xmlns:ahyp="http://schemas.microsoft.com/office/drawing/2018/hyperlinkcolor" val="tx"/>
                    </a:ext>
                  </a:extLst>
                </a:hlinkClick>
              </a:rPr>
              <a:t>Alexios</a:t>
            </a:r>
            <a:r>
              <a:rPr lang="en-US" dirty="0">
                <a:hlinkClick r:id="rId2" tooltip="Alexios IV Angelos">
                  <a:extLst>
                    <a:ext uri="{A12FA001-AC4F-418D-AE19-62706E023703}">
                      <ahyp:hlinkClr xmlns:ahyp="http://schemas.microsoft.com/office/drawing/2018/hyperlinkcolor" val="tx"/>
                    </a:ext>
                  </a:extLst>
                </a:hlinkClick>
              </a:rPr>
              <a:t> </a:t>
            </a:r>
            <a:r>
              <a:rPr lang="en-US" dirty="0"/>
              <a:t>III to divert the Crusade to </a:t>
            </a:r>
            <a:r>
              <a:rPr lang="en-US" dirty="0">
                <a:hlinkClick r:id="rId3" tooltip="Constantinople">
                  <a:extLst>
                    <a:ext uri="{A12FA001-AC4F-418D-AE19-62706E023703}">
                      <ahyp:hlinkClr xmlns:ahyp="http://schemas.microsoft.com/office/drawing/2018/hyperlinkcolor" val="tx"/>
                    </a:ext>
                  </a:extLst>
                </a:hlinkClick>
              </a:rPr>
              <a:t>Constantinople</a:t>
            </a:r>
            <a:r>
              <a:rPr lang="en-US" dirty="0"/>
              <a:t> and restore his </a:t>
            </a:r>
            <a:r>
              <a:rPr lang="en-US" dirty="0">
                <a:hlinkClick r:id="rId4" tooltip="Isaac II Angelos">
                  <a:extLst>
                    <a:ext uri="{A12FA001-AC4F-418D-AE19-62706E023703}">
                      <ahyp:hlinkClr xmlns:ahyp="http://schemas.microsoft.com/office/drawing/2018/hyperlinkcolor" val="tx"/>
                    </a:ext>
                  </a:extLst>
                </a:hlinkClick>
              </a:rPr>
              <a:t>deposed father</a:t>
            </a:r>
            <a:r>
              <a:rPr lang="en-US" dirty="0"/>
              <a:t> as Emperor. The intent of the Crusaders was then to continue to Jerusalem with promised Byzantine financial and military aid. </a:t>
            </a:r>
          </a:p>
          <a:p>
            <a:r>
              <a:rPr lang="en-US" dirty="0" err="1"/>
              <a:t>Alexios</a:t>
            </a:r>
            <a:r>
              <a:rPr lang="en-US" dirty="0"/>
              <a:t> III overthrown leaving Crusaders in Constantinople with no $$$</a:t>
            </a:r>
          </a:p>
          <a:p>
            <a:r>
              <a:rPr lang="en-US" dirty="0"/>
              <a:t>Crusaders took wealth, raped Christians, and retook exactly none of the holy land</a:t>
            </a:r>
          </a:p>
          <a:p>
            <a:r>
              <a:rPr lang="en-US" dirty="0"/>
              <a:t>Severely weakened Byzantine Empire</a:t>
            </a:r>
          </a:p>
          <a:p>
            <a:pPr marL="0" indent="0">
              <a:buNone/>
            </a:pPr>
            <a:endParaRPr lang="en-US" sz="2400" dirty="0"/>
          </a:p>
        </p:txBody>
      </p:sp>
      <p:sp>
        <p:nvSpPr>
          <p:cNvPr id="3" name="Content Placeholder 2">
            <a:extLst>
              <a:ext uri="{FF2B5EF4-FFF2-40B4-BE49-F238E27FC236}">
                <a16:creationId xmlns:a16="http://schemas.microsoft.com/office/drawing/2014/main" id="{1896C851-73A1-4313-BE77-F153A54C3E01}"/>
              </a:ext>
            </a:extLst>
          </p:cNvPr>
          <p:cNvSpPr>
            <a:spLocks noGrp="1"/>
          </p:cNvSpPr>
          <p:nvPr>
            <p:ph sz="half" idx="2"/>
          </p:nvPr>
        </p:nvSpPr>
        <p:spPr/>
        <p:txBody>
          <a:bodyPr>
            <a:normAutofit fontScale="70000" lnSpcReduction="20000"/>
          </a:bodyPr>
          <a:lstStyle/>
          <a:p>
            <a:endParaRPr lang="en-US" dirty="0"/>
          </a:p>
        </p:txBody>
      </p:sp>
      <p:pic>
        <p:nvPicPr>
          <p:cNvPr id="4098" name="Picture 2" descr="Image result for 4th crusades">
            <a:extLst>
              <a:ext uri="{FF2B5EF4-FFF2-40B4-BE49-F238E27FC236}">
                <a16:creationId xmlns:a16="http://schemas.microsoft.com/office/drawing/2014/main" id="{DE302B26-CD36-4F72-A67D-108BA6A07C9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5800" y="1752600"/>
            <a:ext cx="4570726"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7443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60FB-4A8B-4577-8211-7A1300397582}"/>
              </a:ext>
            </a:extLst>
          </p:cNvPr>
          <p:cNvSpPr>
            <a:spLocks noGrp="1"/>
          </p:cNvSpPr>
          <p:nvPr>
            <p:ph type="title"/>
          </p:nvPr>
        </p:nvSpPr>
        <p:spPr/>
        <p:txBody>
          <a:bodyPr/>
          <a:lstStyle/>
          <a:p>
            <a:r>
              <a:rPr lang="en-US" dirty="0"/>
              <a:t>Venice (major trading center)</a:t>
            </a:r>
          </a:p>
        </p:txBody>
      </p:sp>
      <p:sp>
        <p:nvSpPr>
          <p:cNvPr id="3" name="Content Placeholder 2">
            <a:extLst>
              <a:ext uri="{FF2B5EF4-FFF2-40B4-BE49-F238E27FC236}">
                <a16:creationId xmlns:a16="http://schemas.microsoft.com/office/drawing/2014/main" id="{DB9B6016-5DAA-4701-9964-414DB8F16D9B}"/>
              </a:ext>
            </a:extLst>
          </p:cNvPr>
          <p:cNvSpPr>
            <a:spLocks noGrp="1"/>
          </p:cNvSpPr>
          <p:nvPr>
            <p:ph sz="half" idx="1"/>
          </p:nvPr>
        </p:nvSpPr>
        <p:spPr/>
        <p:txBody>
          <a:bodyPr/>
          <a:lstStyle/>
          <a:p>
            <a:endParaRPr lang="en-US" dirty="0"/>
          </a:p>
        </p:txBody>
      </p:sp>
      <p:sp>
        <p:nvSpPr>
          <p:cNvPr id="4" name="Content Placeholder 3">
            <a:extLst>
              <a:ext uri="{FF2B5EF4-FFF2-40B4-BE49-F238E27FC236}">
                <a16:creationId xmlns:a16="http://schemas.microsoft.com/office/drawing/2014/main" id="{769719B2-4036-472A-BA7C-8FCC37995B68}"/>
              </a:ext>
            </a:extLst>
          </p:cNvPr>
          <p:cNvSpPr>
            <a:spLocks noGrp="1"/>
          </p:cNvSpPr>
          <p:nvPr>
            <p:ph sz="half" idx="2"/>
          </p:nvPr>
        </p:nvSpPr>
        <p:spPr/>
        <p:txBody>
          <a:bodyPr/>
          <a:lstStyle/>
          <a:p>
            <a:endParaRPr lang="en-US" dirty="0"/>
          </a:p>
        </p:txBody>
      </p:sp>
      <p:pic>
        <p:nvPicPr>
          <p:cNvPr id="6146" name="Picture 2" descr="Venice - Lessons - Blendspace">
            <a:extLst>
              <a:ext uri="{FF2B5EF4-FFF2-40B4-BE49-F238E27FC236}">
                <a16:creationId xmlns:a16="http://schemas.microsoft.com/office/drawing/2014/main" id="{640F8BF8-FFD9-4170-AA31-73097D320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66672"/>
            <a:ext cx="4435754" cy="42245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DF5FA2F-2E5B-4627-9226-8E08625987B3}"/>
              </a:ext>
            </a:extLst>
          </p:cNvPr>
          <p:cNvPicPr>
            <a:picLocks noChangeAspect="1"/>
          </p:cNvPicPr>
          <p:nvPr/>
        </p:nvPicPr>
        <p:blipFill rotWithShape="1">
          <a:blip r:embed="rId3"/>
          <a:srcRect l="5833" t="21250" r="35833" b="21250"/>
          <a:stretch/>
        </p:blipFill>
        <p:spPr>
          <a:xfrm>
            <a:off x="4702912" y="1828800"/>
            <a:ext cx="4174435" cy="3581400"/>
          </a:xfrm>
          <a:prstGeom prst="rect">
            <a:avLst/>
          </a:prstGeom>
        </p:spPr>
      </p:pic>
    </p:spTree>
    <p:extLst>
      <p:ext uri="{BB962C8B-B14F-4D97-AF65-F5344CB8AC3E}">
        <p14:creationId xmlns:p14="http://schemas.microsoft.com/office/powerpoint/2010/main" val="33102353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Crusades Effects</a:t>
            </a:r>
          </a:p>
        </p:txBody>
      </p:sp>
      <p:sp>
        <p:nvSpPr>
          <p:cNvPr id="5" name="Content Placeholder 4"/>
          <p:cNvSpPr>
            <a:spLocks noGrp="1"/>
          </p:cNvSpPr>
          <p:nvPr>
            <p:ph sz="half" idx="1"/>
          </p:nvPr>
        </p:nvSpPr>
        <p:spPr>
          <a:xfrm>
            <a:off x="301752" y="1566672"/>
            <a:ext cx="4038600" cy="4757928"/>
          </a:xfrm>
        </p:spPr>
        <p:txBody>
          <a:bodyPr>
            <a:normAutofit fontScale="70000" lnSpcReduction="20000"/>
          </a:bodyPr>
          <a:lstStyle/>
          <a:p>
            <a:r>
              <a:rPr lang="en-US" dirty="0"/>
              <a:t>ANY ENEMY OF THE CATHOLIC CHURCH WAS FAIR GAME</a:t>
            </a:r>
          </a:p>
          <a:p>
            <a:r>
              <a:rPr lang="en-US" dirty="0"/>
              <a:t>Doomed Byzantine Empire</a:t>
            </a:r>
            <a:r>
              <a:rPr lang="en-US" dirty="0">
                <a:sym typeface="Wingdings" panose="05000000000000000000" pitchFamily="2" charset="2"/>
              </a:rPr>
              <a:t> </a:t>
            </a:r>
            <a:r>
              <a:rPr lang="en-US" dirty="0"/>
              <a:t>1453 Turks over</a:t>
            </a:r>
          </a:p>
          <a:p>
            <a:r>
              <a:rPr lang="en-US" dirty="0"/>
              <a:t>TOTAL FAILURE for establishing Christian kingdoms in the holy land long term</a:t>
            </a:r>
          </a:p>
          <a:p>
            <a:r>
              <a:rPr lang="en-US" dirty="0"/>
              <a:t>Did not open lines of communication between Muslims and Europe (communication already existed)</a:t>
            </a:r>
          </a:p>
          <a:p>
            <a:r>
              <a:rPr lang="en-US" dirty="0"/>
              <a:t>Tremendous drain of Europe’s resources</a:t>
            </a:r>
          </a:p>
          <a:p>
            <a:r>
              <a:rPr lang="en-US" dirty="0"/>
              <a:t>Crusaders believed in their work but in many ways it ruined their faith and their lives </a:t>
            </a:r>
          </a:p>
          <a:p>
            <a:r>
              <a:rPr lang="en-US" dirty="0"/>
              <a:t>Muslim</a:t>
            </a:r>
            <a:r>
              <a:rPr lang="en-US" dirty="0">
                <a:sym typeface="Wingdings" panose="05000000000000000000" pitchFamily="2" charset="2"/>
              </a:rPr>
              <a:t> To European World (Greek philosophy, science, and medical works)</a:t>
            </a:r>
            <a:endParaRPr lang="en-US" dirty="0"/>
          </a:p>
          <a:p>
            <a:pPr marL="0" indent="0">
              <a:buNone/>
            </a:pPr>
            <a:endParaRPr lang="en-US" sz="2400" dirty="0"/>
          </a:p>
        </p:txBody>
      </p:sp>
      <p:sp>
        <p:nvSpPr>
          <p:cNvPr id="3" name="Content Placeholder 2">
            <a:extLst>
              <a:ext uri="{FF2B5EF4-FFF2-40B4-BE49-F238E27FC236}">
                <a16:creationId xmlns:a16="http://schemas.microsoft.com/office/drawing/2014/main" id="{1896C851-73A1-4313-BE77-F153A54C3E01}"/>
              </a:ext>
            </a:extLst>
          </p:cNvPr>
          <p:cNvSpPr>
            <a:spLocks noGrp="1"/>
          </p:cNvSpPr>
          <p:nvPr>
            <p:ph sz="half" idx="2"/>
          </p:nvPr>
        </p:nvSpPr>
        <p:spPr/>
        <p:txBody>
          <a:bodyPr>
            <a:normAutofit fontScale="70000" lnSpcReduction="20000"/>
          </a:bodyPr>
          <a:lstStyle/>
          <a:p>
            <a:endParaRPr lang="en-US" dirty="0"/>
          </a:p>
        </p:txBody>
      </p:sp>
      <p:pic>
        <p:nvPicPr>
          <p:cNvPr id="5122" name="Picture 2" descr="Image result for crusade effects">
            <a:extLst>
              <a:ext uri="{FF2B5EF4-FFF2-40B4-BE49-F238E27FC236}">
                <a16:creationId xmlns:a16="http://schemas.microsoft.com/office/drawing/2014/main" id="{EEA22A1B-B3E3-4F09-BD5A-F95CE63BF4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0352" y="1524000"/>
            <a:ext cx="4565109"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8314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3B24D-446C-440E-835C-B905F854A08A}"/>
              </a:ext>
            </a:extLst>
          </p:cNvPr>
          <p:cNvSpPr>
            <a:spLocks noGrp="1"/>
          </p:cNvSpPr>
          <p:nvPr>
            <p:ph type="title"/>
          </p:nvPr>
        </p:nvSpPr>
        <p:spPr/>
        <p:txBody>
          <a:bodyPr/>
          <a:lstStyle/>
          <a:p>
            <a:r>
              <a:rPr lang="en-US" dirty="0"/>
              <a:t>Spanish Reconquista (Crusading Mentality?)</a:t>
            </a:r>
          </a:p>
        </p:txBody>
      </p:sp>
      <p:sp>
        <p:nvSpPr>
          <p:cNvPr id="3" name="Content Placeholder 2">
            <a:extLst>
              <a:ext uri="{FF2B5EF4-FFF2-40B4-BE49-F238E27FC236}">
                <a16:creationId xmlns:a16="http://schemas.microsoft.com/office/drawing/2014/main" id="{F06FECF5-5479-4AA1-AE64-78240145AAF8}"/>
              </a:ext>
            </a:extLst>
          </p:cNvPr>
          <p:cNvSpPr>
            <a:spLocks noGrp="1"/>
          </p:cNvSpPr>
          <p:nvPr>
            <p:ph idx="1"/>
          </p:nvPr>
        </p:nvSpPr>
        <p:spPr>
          <a:xfrm>
            <a:off x="552450" y="1889803"/>
            <a:ext cx="7886700" cy="3263504"/>
          </a:xfrm>
        </p:spPr>
        <p:txBody>
          <a:bodyPr/>
          <a:lstStyle/>
          <a:p>
            <a:r>
              <a:rPr lang="en-US" dirty="0"/>
              <a:t>The name given to a long series of wars and battles between the Christian Kingdoms and the Muslim Moors for control of the Iberian Peninsula. It lasted for a good portion of the Middle Ages from 718 to 1492.</a:t>
            </a:r>
          </a:p>
        </p:txBody>
      </p:sp>
      <p:pic>
        <p:nvPicPr>
          <p:cNvPr id="10242" name="Picture 2" descr="Image result for Spanish Reconquista map">
            <a:extLst>
              <a:ext uri="{FF2B5EF4-FFF2-40B4-BE49-F238E27FC236}">
                <a16:creationId xmlns:a16="http://schemas.microsoft.com/office/drawing/2014/main" id="{8B65DA56-CC78-4154-A1EC-8569D16825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8065" y="3193213"/>
            <a:ext cx="4080829" cy="270986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map of europe and africa">
            <a:extLst>
              <a:ext uri="{FF2B5EF4-FFF2-40B4-BE49-F238E27FC236}">
                <a16:creationId xmlns:a16="http://schemas.microsoft.com/office/drawing/2014/main" id="{E201C0A1-7AD2-42A0-8920-B6F702E2EA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040" y="3177202"/>
            <a:ext cx="4239837" cy="2712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7229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Spanish Reconquista</a:t>
            </a:r>
          </a:p>
        </p:txBody>
      </p:sp>
      <p:sp>
        <p:nvSpPr>
          <p:cNvPr id="5" name="Content Placeholder 4"/>
          <p:cNvSpPr>
            <a:spLocks noGrp="1"/>
          </p:cNvSpPr>
          <p:nvPr>
            <p:ph sz="half" idx="1"/>
          </p:nvPr>
        </p:nvSpPr>
        <p:spPr>
          <a:xfrm>
            <a:off x="301752" y="1566672"/>
            <a:ext cx="4038600" cy="4757928"/>
          </a:xfrm>
        </p:spPr>
        <p:txBody>
          <a:bodyPr/>
          <a:lstStyle/>
          <a:p>
            <a:pPr>
              <a:lnSpc>
                <a:spcPct val="90000"/>
              </a:lnSpc>
            </a:pPr>
            <a:r>
              <a:rPr lang="en-US" sz="2400" dirty="0"/>
              <a:t>Began in small Christian states in northern Spain</a:t>
            </a:r>
          </a:p>
          <a:p>
            <a:pPr>
              <a:lnSpc>
                <a:spcPct val="90000"/>
              </a:lnSpc>
            </a:pPr>
            <a:r>
              <a:rPr lang="en-US" sz="2400" dirty="0"/>
              <a:t>By 1150 Christians had recaptured over half of Muslim Spain</a:t>
            </a:r>
          </a:p>
          <a:p>
            <a:pPr lvl="1">
              <a:lnSpc>
                <a:spcPct val="90000"/>
              </a:lnSpc>
            </a:pPr>
            <a:r>
              <a:rPr lang="en-US" sz="2100" dirty="0"/>
              <a:t>Aided by organization and wealth of Catholic Church</a:t>
            </a:r>
          </a:p>
          <a:p>
            <a:pPr>
              <a:lnSpc>
                <a:spcPct val="90000"/>
              </a:lnSpc>
            </a:pPr>
            <a:r>
              <a:rPr lang="en-US" sz="2400" dirty="0"/>
              <a:t>Ended in 1492 with conquest of Granada</a:t>
            </a:r>
          </a:p>
          <a:p>
            <a:pPr lvl="1">
              <a:lnSpc>
                <a:spcPct val="90000"/>
              </a:lnSpc>
            </a:pPr>
            <a:r>
              <a:rPr lang="en-US" sz="2100" dirty="0"/>
              <a:t>Drove Jews and Muslims from Spain</a:t>
            </a:r>
          </a:p>
          <a:p>
            <a:pPr>
              <a:lnSpc>
                <a:spcPct val="90000"/>
              </a:lnSpc>
            </a:pPr>
            <a:r>
              <a:rPr lang="en-US" sz="2400" dirty="0"/>
              <a:t>The Spanish Inquisition</a:t>
            </a:r>
          </a:p>
        </p:txBody>
      </p:sp>
      <p:pic>
        <p:nvPicPr>
          <p:cNvPr id="9" name="Content Placeholder 8" descr="Spanish Inquisition.jpg"/>
          <p:cNvPicPr>
            <a:picLocks noGrp="1" noChangeAspect="1"/>
          </p:cNvPicPr>
          <p:nvPr>
            <p:ph sz="half" idx="2"/>
          </p:nvPr>
        </p:nvPicPr>
        <p:blipFill>
          <a:blip r:embed="rId2"/>
          <a:stretch>
            <a:fillRect/>
          </a:stretch>
        </p:blipFill>
        <p:spPr>
          <a:xfrm>
            <a:off x="6019800" y="1447800"/>
            <a:ext cx="2895600" cy="2895600"/>
          </a:xfrm>
        </p:spPr>
      </p:pic>
      <p:pic>
        <p:nvPicPr>
          <p:cNvPr id="10" name="Picture 9" descr="spanish inquisition 2.png"/>
          <p:cNvPicPr>
            <a:picLocks noChangeAspect="1"/>
          </p:cNvPicPr>
          <p:nvPr/>
        </p:nvPicPr>
        <p:blipFill>
          <a:blip r:embed="rId3"/>
          <a:stretch>
            <a:fillRect/>
          </a:stretch>
        </p:blipFill>
        <p:spPr>
          <a:xfrm>
            <a:off x="4648201" y="4081321"/>
            <a:ext cx="2895600" cy="2214704"/>
          </a:xfrm>
          <a:prstGeom prst="rect">
            <a:avLst/>
          </a:prstGeom>
        </p:spPr>
      </p:pic>
    </p:spTree>
    <p:extLst>
      <p:ext uri="{BB962C8B-B14F-4D97-AF65-F5344CB8AC3E}">
        <p14:creationId xmlns:p14="http://schemas.microsoft.com/office/powerpoint/2010/main" val="20578026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AE9BF-B9DF-4404-8245-7F1E506D566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995CB26-208D-4467-957A-F29FF70ADF4F}"/>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DF8419FC-DCA8-413B-9D79-8BF513CF8421}"/>
              </a:ext>
            </a:extLst>
          </p:cNvPr>
          <p:cNvSpPr>
            <a:spLocks noGrp="1"/>
          </p:cNvSpPr>
          <p:nvPr>
            <p:ph sz="half" idx="2"/>
          </p:nvPr>
        </p:nvSpPr>
        <p:spPr/>
        <p:txBody>
          <a:bodyPr/>
          <a:lstStyle/>
          <a:p>
            <a:endParaRPr lang="en-US"/>
          </a:p>
        </p:txBody>
      </p:sp>
      <p:pic>
        <p:nvPicPr>
          <p:cNvPr id="9218" name="Picture 2" descr="Image result for umayyad caliphate on map">
            <a:extLst>
              <a:ext uri="{FF2B5EF4-FFF2-40B4-BE49-F238E27FC236}">
                <a16:creationId xmlns:a16="http://schemas.microsoft.com/office/drawing/2014/main" id="{0A5A1BAD-C9C0-4A24-B89B-24329308AA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 y="339725"/>
            <a:ext cx="9144000" cy="590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512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39DCE-390C-4D58-ABE2-44B1202F517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F5D998F-ED29-4910-A82A-03F92DA2BD65}"/>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AE6CB718-927E-4BE4-BB2D-BFFA358323B6}"/>
              </a:ext>
            </a:extLst>
          </p:cNvPr>
          <p:cNvSpPr>
            <a:spLocks noGrp="1"/>
          </p:cNvSpPr>
          <p:nvPr>
            <p:ph sz="half" idx="2"/>
          </p:nvPr>
        </p:nvSpPr>
        <p:spPr/>
        <p:txBody>
          <a:bodyPr/>
          <a:lstStyle/>
          <a:p>
            <a:endParaRPr lang="en-US"/>
          </a:p>
        </p:txBody>
      </p:sp>
      <p:pic>
        <p:nvPicPr>
          <p:cNvPr id="2050" name="Picture 2" descr="Image result for spanish reconquista">
            <a:extLst>
              <a:ext uri="{FF2B5EF4-FFF2-40B4-BE49-F238E27FC236}">
                <a16:creationId xmlns:a16="http://schemas.microsoft.com/office/drawing/2014/main" id="{C8CCC382-F72B-4511-9CFB-8B61B83854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541" y="76200"/>
            <a:ext cx="7494430" cy="6490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69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Rise of Monarchy in England</a:t>
            </a:r>
          </a:p>
        </p:txBody>
      </p:sp>
      <p:sp>
        <p:nvSpPr>
          <p:cNvPr id="3" name="Content Placeholder 2"/>
          <p:cNvSpPr>
            <a:spLocks noGrp="1"/>
          </p:cNvSpPr>
          <p:nvPr>
            <p:ph sz="half" idx="1"/>
          </p:nvPr>
        </p:nvSpPr>
        <p:spPr/>
        <p:txBody>
          <a:bodyPr>
            <a:normAutofit lnSpcReduction="10000"/>
          </a:bodyPr>
          <a:lstStyle/>
          <a:p>
            <a:r>
              <a:rPr lang="en-US" dirty="0"/>
              <a:t>William of Normandy conquered England in 1066</a:t>
            </a:r>
          </a:p>
          <a:p>
            <a:pPr lvl="1"/>
            <a:r>
              <a:rPr lang="en-US" dirty="0"/>
              <a:t>Feudalism with centralized approach</a:t>
            </a:r>
          </a:p>
          <a:p>
            <a:r>
              <a:rPr lang="en-US" b="1" dirty="0"/>
              <a:t>Magna </a:t>
            </a:r>
            <a:r>
              <a:rPr lang="en-US" b="1" dirty="0" err="1"/>
              <a:t>Carta</a:t>
            </a:r>
            <a:r>
              <a:rPr lang="en-US" b="1" dirty="0"/>
              <a:t> </a:t>
            </a:r>
            <a:r>
              <a:rPr lang="en-US" dirty="0"/>
              <a:t>signed by King John in 1215</a:t>
            </a:r>
          </a:p>
          <a:p>
            <a:pPr lvl="1"/>
            <a:r>
              <a:rPr lang="en-US" dirty="0"/>
              <a:t>Created parliamentary system</a:t>
            </a:r>
          </a:p>
          <a:p>
            <a:pPr lvl="1"/>
            <a:r>
              <a:rPr lang="en-US" dirty="0"/>
              <a:t>Parliament must approve changes in taxation</a:t>
            </a:r>
          </a:p>
          <a:p>
            <a:pPr lvl="1"/>
            <a:r>
              <a:rPr lang="en-US" dirty="0"/>
              <a:t>Does NOT create a democratic system</a:t>
            </a:r>
          </a:p>
        </p:txBody>
      </p:sp>
      <p:pic>
        <p:nvPicPr>
          <p:cNvPr id="7" name="Content Placeholder 6" descr="Magna Carta.jpg"/>
          <p:cNvPicPr>
            <a:picLocks noGrp="1" noChangeAspect="1"/>
          </p:cNvPicPr>
          <p:nvPr>
            <p:ph sz="half" idx="2"/>
          </p:nvPr>
        </p:nvPicPr>
        <p:blipFill>
          <a:blip r:embed="rId2"/>
          <a:stretch>
            <a:fillRect/>
          </a:stretch>
        </p:blipFill>
        <p:spPr>
          <a:xfrm>
            <a:off x="4986337" y="1600200"/>
            <a:ext cx="3667125" cy="3667125"/>
          </a:xfrm>
        </p:spPr>
      </p:pic>
      <p:sp>
        <p:nvSpPr>
          <p:cNvPr id="8" name="TextBox 7"/>
          <p:cNvSpPr txBox="1"/>
          <p:nvPr/>
        </p:nvSpPr>
        <p:spPr>
          <a:xfrm>
            <a:off x="4953000" y="5334000"/>
            <a:ext cx="3733800" cy="923330"/>
          </a:xfrm>
          <a:prstGeom prst="rect">
            <a:avLst/>
          </a:prstGeom>
          <a:noFill/>
        </p:spPr>
        <p:txBody>
          <a:bodyPr wrap="square" rtlCol="0">
            <a:spAutoFit/>
          </a:bodyPr>
          <a:lstStyle/>
          <a:p>
            <a:r>
              <a:rPr lang="en-US" dirty="0"/>
              <a:t>King John, enemy of Robin Hood, was forced to sign the Magna </a:t>
            </a:r>
            <a:r>
              <a:rPr lang="en-US" dirty="0" err="1"/>
              <a:t>Carta</a:t>
            </a:r>
            <a:r>
              <a:rPr lang="en-US" dirty="0"/>
              <a:t> in 1215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7CB0E-DCDC-4523-B6AA-C13280A21240}"/>
              </a:ext>
            </a:extLst>
          </p:cNvPr>
          <p:cNvSpPr>
            <a:spLocks noGrp="1"/>
          </p:cNvSpPr>
          <p:nvPr>
            <p:ph type="title"/>
          </p:nvPr>
        </p:nvSpPr>
        <p:spPr/>
        <p:txBody>
          <a:bodyPr/>
          <a:lstStyle/>
          <a:p>
            <a:r>
              <a:rPr lang="en-US" dirty="0"/>
              <a:t>“The Dark Ages”/ Middle Ages (600-1450)</a:t>
            </a:r>
          </a:p>
        </p:txBody>
      </p:sp>
      <p:sp>
        <p:nvSpPr>
          <p:cNvPr id="3" name="Content Placeholder 2">
            <a:extLst>
              <a:ext uri="{FF2B5EF4-FFF2-40B4-BE49-F238E27FC236}">
                <a16:creationId xmlns:a16="http://schemas.microsoft.com/office/drawing/2014/main" id="{9673EA11-5F6B-4FCA-ACA2-43EF9E1E52DC}"/>
              </a:ext>
            </a:extLst>
          </p:cNvPr>
          <p:cNvSpPr>
            <a:spLocks noGrp="1"/>
          </p:cNvSpPr>
          <p:nvPr>
            <p:ph sz="quarter" idx="1"/>
          </p:nvPr>
        </p:nvSpPr>
        <p:spPr/>
        <p:txBody>
          <a:bodyPr/>
          <a:lstStyle/>
          <a:p>
            <a:r>
              <a:rPr lang="en-US" dirty="0"/>
              <a:t>Western Europe, after the fall of the Roman Empire in the West in 476, had:</a:t>
            </a:r>
          </a:p>
          <a:p>
            <a:pPr lvl="1"/>
            <a:r>
              <a:rPr lang="en-US" dirty="0"/>
              <a:t>Power void </a:t>
            </a:r>
          </a:p>
          <a:p>
            <a:pPr lvl="1"/>
            <a:r>
              <a:rPr lang="en-US" dirty="0"/>
              <a:t>Less trade</a:t>
            </a:r>
          </a:p>
          <a:p>
            <a:pPr lvl="1"/>
            <a:r>
              <a:rPr lang="en-US" dirty="0"/>
              <a:t>Fewer cities</a:t>
            </a:r>
          </a:p>
          <a:p>
            <a:pPr lvl="1"/>
            <a:r>
              <a:rPr lang="en-US" dirty="0"/>
              <a:t>Less cultural output </a:t>
            </a:r>
          </a:p>
          <a:p>
            <a:pPr lvl="1"/>
            <a:r>
              <a:rPr lang="en-US" dirty="0"/>
              <a:t>Smelly, super smelly</a:t>
            </a:r>
          </a:p>
          <a:p>
            <a:pPr lvl="1"/>
            <a:r>
              <a:rPr lang="en-US" dirty="0"/>
              <a:t>Superstitious </a:t>
            </a:r>
          </a:p>
          <a:p>
            <a:pPr lvl="1"/>
            <a:r>
              <a:rPr lang="en-US" dirty="0"/>
              <a:t>Life expectancy was 30</a:t>
            </a:r>
          </a:p>
        </p:txBody>
      </p:sp>
    </p:spTree>
    <p:extLst>
      <p:ext uri="{BB962C8B-B14F-4D97-AF65-F5344CB8AC3E}">
        <p14:creationId xmlns:p14="http://schemas.microsoft.com/office/powerpoint/2010/main" val="9624722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European Economic Revival</a:t>
            </a:r>
          </a:p>
        </p:txBody>
      </p:sp>
      <p:sp>
        <p:nvSpPr>
          <p:cNvPr id="6" name="Content Placeholder 5"/>
          <p:cNvSpPr>
            <a:spLocks noGrp="1"/>
          </p:cNvSpPr>
          <p:nvPr>
            <p:ph sz="quarter" idx="1"/>
          </p:nvPr>
        </p:nvSpPr>
        <p:spPr>
          <a:xfrm>
            <a:off x="301752" y="1676400"/>
            <a:ext cx="8503920" cy="4648200"/>
          </a:xfrm>
        </p:spPr>
        <p:txBody>
          <a:bodyPr>
            <a:normAutofit/>
          </a:bodyPr>
          <a:lstStyle/>
          <a:p>
            <a:r>
              <a:rPr lang="en-US" dirty="0"/>
              <a:t>Changing Agricultural Economy</a:t>
            </a:r>
          </a:p>
          <a:p>
            <a:pPr lvl="1"/>
            <a:r>
              <a:rPr lang="en-US" dirty="0"/>
              <a:t>Technology: improved plows, watermills, the horse collar, and the horseshoe</a:t>
            </a:r>
          </a:p>
          <a:p>
            <a:pPr lvl="1"/>
            <a:r>
              <a:rPr lang="en-US" dirty="0"/>
              <a:t>Crop rotation and the three-field system</a:t>
            </a:r>
          </a:p>
          <a:p>
            <a:pPr lvl="1"/>
            <a:r>
              <a:rPr lang="en-US" dirty="0"/>
              <a:t>Population growth</a:t>
            </a:r>
          </a:p>
          <a:p>
            <a:pPr lvl="2"/>
            <a:r>
              <a:rPr lang="en-US" dirty="0"/>
              <a:t>800 CE—29 Million</a:t>
            </a:r>
          </a:p>
          <a:p>
            <a:pPr lvl="2"/>
            <a:r>
              <a:rPr lang="en-US" dirty="0"/>
              <a:t>1100 CE—44 Million</a:t>
            </a:r>
          </a:p>
          <a:p>
            <a:pPr lvl="2"/>
            <a:r>
              <a:rPr lang="en-US" dirty="0"/>
              <a:t>1300 CE—79 Million</a:t>
            </a:r>
          </a:p>
          <a:p>
            <a:r>
              <a:rPr lang="en-US" dirty="0"/>
              <a:t>Population growth led to urbanization</a:t>
            </a:r>
          </a:p>
          <a:p>
            <a:pPr lvl="1"/>
            <a:r>
              <a:rPr lang="en-US" dirty="0"/>
              <a:t>London, Paris, Toledo, etc.</a:t>
            </a:r>
          </a:p>
          <a:p>
            <a:pPr lvl="1"/>
            <a:r>
              <a:rPr lang="en-US" dirty="0"/>
              <a:t>Some towns challenged the authority of their feudal lord</a:t>
            </a:r>
          </a:p>
        </p:txBody>
      </p:sp>
      <p:pic>
        <p:nvPicPr>
          <p:cNvPr id="8" name="Picture 7" descr="Three Field System.jpg"/>
          <p:cNvPicPr>
            <a:picLocks noChangeAspect="1"/>
          </p:cNvPicPr>
          <p:nvPr/>
        </p:nvPicPr>
        <p:blipFill>
          <a:blip r:embed="rId3"/>
          <a:stretch>
            <a:fillRect/>
          </a:stretch>
        </p:blipFill>
        <p:spPr>
          <a:xfrm>
            <a:off x="6629400" y="2667000"/>
            <a:ext cx="2286000" cy="2393462"/>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European Economic Revival</a:t>
            </a:r>
          </a:p>
        </p:txBody>
      </p:sp>
      <p:sp>
        <p:nvSpPr>
          <p:cNvPr id="3" name="Content Placeholder 2"/>
          <p:cNvSpPr>
            <a:spLocks noGrp="1"/>
          </p:cNvSpPr>
          <p:nvPr>
            <p:ph sz="quarter" idx="1"/>
          </p:nvPr>
        </p:nvSpPr>
        <p:spPr/>
        <p:txBody>
          <a:bodyPr/>
          <a:lstStyle/>
          <a:p>
            <a:pPr>
              <a:lnSpc>
                <a:spcPct val="90000"/>
              </a:lnSpc>
            </a:pPr>
            <a:r>
              <a:rPr lang="en-US" dirty="0"/>
              <a:t>Urbanization increased specialization of labor</a:t>
            </a:r>
          </a:p>
          <a:p>
            <a:pPr lvl="1">
              <a:lnSpc>
                <a:spcPct val="90000"/>
              </a:lnSpc>
            </a:pPr>
            <a:r>
              <a:rPr lang="en-US" dirty="0"/>
              <a:t>Guilds created regulations between craftsmen</a:t>
            </a:r>
          </a:p>
          <a:p>
            <a:pPr lvl="2">
              <a:lnSpc>
                <a:spcPct val="90000"/>
              </a:lnSpc>
            </a:pPr>
            <a:r>
              <a:rPr lang="en-US" dirty="0"/>
              <a:t>Protect prices, regulate production, etc.</a:t>
            </a:r>
          </a:p>
          <a:p>
            <a:pPr>
              <a:lnSpc>
                <a:spcPct val="90000"/>
              </a:lnSpc>
            </a:pPr>
            <a:r>
              <a:rPr lang="en-US" dirty="0"/>
              <a:t>Specialized labor increased manufacturing</a:t>
            </a:r>
          </a:p>
          <a:p>
            <a:pPr lvl="1">
              <a:lnSpc>
                <a:spcPct val="90000"/>
              </a:lnSpc>
            </a:pPr>
            <a:r>
              <a:rPr lang="en-US" dirty="0"/>
              <a:t>Manufacturing focused on wool textiles</a:t>
            </a:r>
          </a:p>
          <a:p>
            <a:pPr lvl="1">
              <a:lnSpc>
                <a:spcPct val="90000"/>
              </a:lnSpc>
            </a:pPr>
            <a:r>
              <a:rPr lang="en-US" dirty="0"/>
              <a:t>Woolen textiles dominated by Italy and Flanders (Belgium)</a:t>
            </a:r>
          </a:p>
          <a:p>
            <a:pPr>
              <a:lnSpc>
                <a:spcPct val="90000"/>
              </a:lnSpc>
            </a:pPr>
            <a:r>
              <a:rPr lang="en-US" dirty="0"/>
              <a:t>Increased manufacturing led to increased trade</a:t>
            </a:r>
          </a:p>
          <a:p>
            <a:pPr lvl="1">
              <a:lnSpc>
                <a:spcPct val="90000"/>
              </a:lnSpc>
            </a:pPr>
            <a:r>
              <a:rPr lang="en-US" dirty="0"/>
              <a:t>Italian merchants dominated trade in the Mediterranean</a:t>
            </a:r>
          </a:p>
          <a:p>
            <a:pPr lvl="1">
              <a:lnSpc>
                <a:spcPct val="90000"/>
              </a:lnSpc>
            </a:pPr>
            <a:r>
              <a:rPr lang="en-US" dirty="0"/>
              <a:t>Increased involvement in the Afro-Eurasian trade network</a:t>
            </a:r>
          </a:p>
          <a:p>
            <a:pPr lvl="2">
              <a:lnSpc>
                <a:spcPct val="90000"/>
              </a:lnSpc>
            </a:pPr>
            <a:r>
              <a:rPr lang="en-US" dirty="0"/>
              <a:t>Silk Roads, Trans-Saharan, etc.</a:t>
            </a:r>
          </a:p>
          <a:p>
            <a:pPr lvl="1">
              <a:lnSpc>
                <a:spcPct val="90000"/>
              </a:lnSpc>
            </a:pPr>
            <a:r>
              <a:rPr lang="en-US" dirty="0"/>
              <a:t>Hanseatic League promotes trade in northern Europe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E075D-9310-4D9A-AEDE-3A822C9DB3B5}"/>
              </a:ext>
            </a:extLst>
          </p:cNvPr>
          <p:cNvSpPr>
            <a:spLocks noGrp="1"/>
          </p:cNvSpPr>
          <p:nvPr>
            <p:ph type="title"/>
          </p:nvPr>
        </p:nvSpPr>
        <p:spPr/>
        <p:txBody>
          <a:bodyPr>
            <a:normAutofit/>
          </a:bodyPr>
          <a:lstStyle/>
          <a:p>
            <a:r>
              <a:rPr lang="en-US" dirty="0"/>
              <a:t>Hanseatic League (Est. 1358)</a:t>
            </a:r>
          </a:p>
        </p:txBody>
      </p:sp>
      <p:sp>
        <p:nvSpPr>
          <p:cNvPr id="3" name="Content Placeholder 2">
            <a:extLst>
              <a:ext uri="{FF2B5EF4-FFF2-40B4-BE49-F238E27FC236}">
                <a16:creationId xmlns:a16="http://schemas.microsoft.com/office/drawing/2014/main" id="{D264C3AD-7042-43E6-83B1-F331D60C8F15}"/>
              </a:ext>
            </a:extLst>
          </p:cNvPr>
          <p:cNvSpPr>
            <a:spLocks noGrp="1"/>
          </p:cNvSpPr>
          <p:nvPr>
            <p:ph sz="quarter" idx="1"/>
          </p:nvPr>
        </p:nvSpPr>
        <p:spPr/>
        <p:txBody>
          <a:bodyPr/>
          <a:lstStyle/>
          <a:p>
            <a:endParaRPr lang="en-US" dirty="0"/>
          </a:p>
        </p:txBody>
      </p:sp>
      <p:pic>
        <p:nvPicPr>
          <p:cNvPr id="3074" name="Picture 2" descr="Image result for hanseatic league">
            <a:extLst>
              <a:ext uri="{FF2B5EF4-FFF2-40B4-BE49-F238E27FC236}">
                <a16:creationId xmlns:a16="http://schemas.microsoft.com/office/drawing/2014/main" id="{D4DEC884-2897-4CE4-8F19-93400D158C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21740"/>
            <a:ext cx="9067800" cy="5217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6389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C4027-CE6C-4EA0-B116-DF6DA8FA47B8}"/>
              </a:ext>
            </a:extLst>
          </p:cNvPr>
          <p:cNvSpPr>
            <a:spLocks noGrp="1"/>
          </p:cNvSpPr>
          <p:nvPr>
            <p:ph type="title"/>
          </p:nvPr>
        </p:nvSpPr>
        <p:spPr/>
        <p:txBody>
          <a:bodyPr/>
          <a:lstStyle/>
          <a:p>
            <a:r>
              <a:rPr lang="en-US" dirty="0"/>
              <a:t>Hanseatic League</a:t>
            </a:r>
          </a:p>
        </p:txBody>
      </p:sp>
      <p:sp>
        <p:nvSpPr>
          <p:cNvPr id="3" name="Content Placeholder 2">
            <a:extLst>
              <a:ext uri="{FF2B5EF4-FFF2-40B4-BE49-F238E27FC236}">
                <a16:creationId xmlns:a16="http://schemas.microsoft.com/office/drawing/2014/main" id="{488E84B3-E106-4BFB-9E5C-383ECBEACD65}"/>
              </a:ext>
            </a:extLst>
          </p:cNvPr>
          <p:cNvSpPr>
            <a:spLocks noGrp="1"/>
          </p:cNvSpPr>
          <p:nvPr>
            <p:ph idx="1"/>
          </p:nvPr>
        </p:nvSpPr>
        <p:spPr>
          <a:xfrm>
            <a:off x="134042" y="1447800"/>
            <a:ext cx="4285557" cy="5029200"/>
          </a:xfrm>
        </p:spPr>
        <p:txBody>
          <a:bodyPr>
            <a:normAutofit fontScale="92500" lnSpcReduction="10000"/>
          </a:bodyPr>
          <a:lstStyle/>
          <a:p>
            <a:r>
              <a:rPr lang="en-US" sz="2000" dirty="0"/>
              <a:t>a commercial and defensive confederation of merchant guilds and market towns in Northwestern and Central Europe</a:t>
            </a:r>
          </a:p>
          <a:p>
            <a:r>
              <a:rPr lang="en-US" sz="2000" dirty="0"/>
              <a:t>Merchant circles established the league to protect the guilds' economic interests and diplomatic privileges in their affiliated cities and countries, as well as along the trade routes which the merchants used. The Hanseatic cities had their own legal system and operated their own armies for mutual protection and aid. Despite this, the organization was not a state, nor could it be called a confederation of city-states</a:t>
            </a:r>
          </a:p>
        </p:txBody>
      </p:sp>
      <p:pic>
        <p:nvPicPr>
          <p:cNvPr id="11266" name="Picture 2" descr="Northern Europe in the 1400s, showing the extent of the Hanseatic League">
            <a:extLst>
              <a:ext uri="{FF2B5EF4-FFF2-40B4-BE49-F238E27FC236}">
                <a16:creationId xmlns:a16="http://schemas.microsoft.com/office/drawing/2014/main" id="{A4ED11DF-AFBA-447F-BE75-F4EBCE2678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2183" y="1854739"/>
            <a:ext cx="4781817" cy="3148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7443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Trade in the High Middle Ages</a:t>
            </a:r>
          </a:p>
        </p:txBody>
      </p:sp>
      <p:pic>
        <p:nvPicPr>
          <p:cNvPr id="4" name="Content Placeholder 3" descr="Trade Map 1200.gif"/>
          <p:cNvPicPr>
            <a:picLocks noGrp="1" noChangeAspect="1"/>
          </p:cNvPicPr>
          <p:nvPr>
            <p:ph sz="quarter" idx="1"/>
          </p:nvPr>
        </p:nvPicPr>
        <p:blipFill>
          <a:blip r:embed="rId2"/>
          <a:stretch>
            <a:fillRect/>
          </a:stretch>
        </p:blipFill>
        <p:spPr>
          <a:xfrm>
            <a:off x="1567656" y="1651992"/>
            <a:ext cx="6128544" cy="4596408"/>
          </a:xfrm>
        </p:spPr>
      </p:pic>
      <p:sp>
        <p:nvSpPr>
          <p:cNvPr id="5" name="Text Box 6"/>
          <p:cNvSpPr txBox="1">
            <a:spLocks noChangeArrowheads="1"/>
          </p:cNvSpPr>
          <p:nvPr/>
        </p:nvSpPr>
        <p:spPr bwMode="auto">
          <a:xfrm>
            <a:off x="6400800" y="4419600"/>
            <a:ext cx="2514600" cy="1752600"/>
          </a:xfrm>
          <a:prstGeom prst="rect">
            <a:avLst/>
          </a:prstGeom>
          <a:solidFill>
            <a:schemeClr val="bg1"/>
          </a:solidFill>
          <a:ln w="22225">
            <a:solidFill>
              <a:schemeClr val="tx1"/>
            </a:solidFill>
            <a:miter lim="800000"/>
            <a:headEnd/>
            <a:tailEnd/>
          </a:ln>
          <a:effectLst/>
        </p:spPr>
        <p:txBody>
          <a:bodyPr wrap="square">
            <a:spAutoFit/>
          </a:bodyPr>
          <a:lstStyle/>
          <a:p>
            <a:pPr algn="ctr">
              <a:spcBef>
                <a:spcPct val="50000"/>
              </a:spcBef>
            </a:pPr>
            <a:r>
              <a:rPr lang="en-US" dirty="0">
                <a:latin typeface="Tahoma" charset="0"/>
              </a:rPr>
              <a:t>Venetian and Genoese merchants established colonies in major trade ports of Alexandria, Constantinople, Cairo, Damascus, etc.</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Developments</a:t>
            </a:r>
          </a:p>
        </p:txBody>
      </p:sp>
      <p:sp>
        <p:nvSpPr>
          <p:cNvPr id="4" name="Content Placeholder 3"/>
          <p:cNvSpPr>
            <a:spLocks noGrp="1"/>
          </p:cNvSpPr>
          <p:nvPr>
            <p:ph sz="half" idx="1"/>
          </p:nvPr>
        </p:nvSpPr>
        <p:spPr>
          <a:xfrm>
            <a:off x="228600" y="1524000"/>
            <a:ext cx="4267200" cy="4834128"/>
          </a:xfrm>
        </p:spPr>
        <p:txBody>
          <a:bodyPr>
            <a:normAutofit/>
          </a:bodyPr>
          <a:lstStyle/>
          <a:p>
            <a:r>
              <a:rPr lang="en-US" dirty="0"/>
              <a:t>Status of women improved</a:t>
            </a:r>
          </a:p>
          <a:p>
            <a:pPr lvl="1"/>
            <a:r>
              <a:rPr lang="en-US" dirty="0"/>
              <a:t>Chivalry promoted respect for women</a:t>
            </a:r>
          </a:p>
          <a:p>
            <a:pPr lvl="1"/>
            <a:r>
              <a:rPr lang="en-US" dirty="0"/>
              <a:t>Urbanization created more job opportunities for women</a:t>
            </a:r>
          </a:p>
          <a:p>
            <a:pPr lvl="2"/>
            <a:r>
              <a:rPr lang="en-US" dirty="0"/>
              <a:t>All-female guilds</a:t>
            </a:r>
          </a:p>
          <a:p>
            <a:pPr lvl="1"/>
            <a:r>
              <a:rPr lang="en-US" dirty="0"/>
              <a:t>Worked same jobs as their husbands</a:t>
            </a:r>
          </a:p>
          <a:p>
            <a:pPr lvl="1"/>
            <a:r>
              <a:rPr lang="en-US" dirty="0"/>
              <a:t>Increased veneration of the Virgin Mary</a:t>
            </a:r>
          </a:p>
          <a:p>
            <a:pPr lvl="2"/>
            <a:r>
              <a:rPr lang="en-US" dirty="0"/>
              <a:t>Mary symbolized ideals of womanhood, love, &amp; sympathy</a:t>
            </a:r>
          </a:p>
        </p:txBody>
      </p:sp>
      <p:pic>
        <p:nvPicPr>
          <p:cNvPr id="6" name="Content Placeholder 5" descr="notre dame.jpg"/>
          <p:cNvPicPr>
            <a:picLocks noGrp="1" noChangeAspect="1"/>
          </p:cNvPicPr>
          <p:nvPr>
            <p:ph sz="half" idx="2"/>
          </p:nvPr>
        </p:nvPicPr>
        <p:blipFill>
          <a:blip r:embed="rId2"/>
          <a:stretch>
            <a:fillRect/>
          </a:stretch>
        </p:blipFill>
        <p:spPr>
          <a:xfrm>
            <a:off x="4876800" y="1524000"/>
            <a:ext cx="2971800" cy="3962400"/>
          </a:xfrm>
        </p:spPr>
      </p:pic>
      <p:pic>
        <p:nvPicPr>
          <p:cNvPr id="8" name="Picture 7" descr="ndame2a.jpg"/>
          <p:cNvPicPr>
            <a:picLocks noChangeAspect="1"/>
          </p:cNvPicPr>
          <p:nvPr/>
        </p:nvPicPr>
        <p:blipFill>
          <a:blip r:embed="rId3"/>
          <a:stretch>
            <a:fillRect/>
          </a:stretch>
        </p:blipFill>
        <p:spPr>
          <a:xfrm>
            <a:off x="6736913" y="4876800"/>
            <a:ext cx="2181225" cy="1390650"/>
          </a:xfrm>
          <a:prstGeom prst="rect">
            <a:avLst/>
          </a:prstGeom>
        </p:spPr>
      </p:pic>
      <p:sp>
        <p:nvSpPr>
          <p:cNvPr id="9" name="TextBox 8"/>
          <p:cNvSpPr txBox="1"/>
          <p:nvPr/>
        </p:nvSpPr>
        <p:spPr>
          <a:xfrm>
            <a:off x="4800600" y="5486400"/>
            <a:ext cx="1981200" cy="830997"/>
          </a:xfrm>
          <a:prstGeom prst="rect">
            <a:avLst/>
          </a:prstGeom>
          <a:noFill/>
        </p:spPr>
        <p:txBody>
          <a:bodyPr wrap="square" rtlCol="0">
            <a:spAutoFit/>
          </a:bodyPr>
          <a:lstStyle/>
          <a:p>
            <a:r>
              <a:rPr lang="en-US" sz="1600" dirty="0"/>
              <a:t>Cathedral of Notre Dame or “Our Lady”</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EB665-8C20-4B85-8963-BBE579E8961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A83AEE5-A075-481F-8AC4-94FFABE304BE}"/>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D20208B4-8230-4F5B-9EC0-6C16D7E0B683}"/>
              </a:ext>
            </a:extLst>
          </p:cNvPr>
          <p:cNvSpPr>
            <a:spLocks noGrp="1"/>
          </p:cNvSpPr>
          <p:nvPr>
            <p:ph sz="half" idx="2"/>
          </p:nvPr>
        </p:nvSpPr>
        <p:spPr/>
        <p:txBody>
          <a:bodyPr/>
          <a:lstStyle/>
          <a:p>
            <a:endParaRPr lang="en-US"/>
          </a:p>
        </p:txBody>
      </p:sp>
      <p:pic>
        <p:nvPicPr>
          <p:cNvPr id="13314" name="Picture 2" descr="Image result for notre dame cathedral">
            <a:extLst>
              <a:ext uri="{FF2B5EF4-FFF2-40B4-BE49-F238E27FC236}">
                <a16:creationId xmlns:a16="http://schemas.microsoft.com/office/drawing/2014/main" id="{A50FE9E6-C319-4939-A100-FBD7F9A4DD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12" y="890502"/>
            <a:ext cx="9014561" cy="5056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8356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0903E-A62E-4D5E-99F8-9B52EEBB172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2E7CB7B-1C11-4AE7-932F-B8DA469FE786}"/>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A3C28EB7-5DF9-4796-9946-288FD2643F46}"/>
              </a:ext>
            </a:extLst>
          </p:cNvPr>
          <p:cNvSpPr>
            <a:spLocks noGrp="1"/>
          </p:cNvSpPr>
          <p:nvPr>
            <p:ph sz="half" idx="2"/>
          </p:nvPr>
        </p:nvSpPr>
        <p:spPr/>
        <p:txBody>
          <a:bodyPr/>
          <a:lstStyle/>
          <a:p>
            <a:endParaRPr lang="en-US"/>
          </a:p>
        </p:txBody>
      </p:sp>
      <p:pic>
        <p:nvPicPr>
          <p:cNvPr id="8194" name="Picture 2" descr="Notre Dame cathedral is known for its stained glass windows and iconic  towers. Take a look inside before the fire - ABC News (Australian  Broadcasting Corporation)">
            <a:extLst>
              <a:ext uri="{FF2B5EF4-FFF2-40B4-BE49-F238E27FC236}">
                <a16:creationId xmlns:a16="http://schemas.microsoft.com/office/drawing/2014/main" id="{EE2B07FD-660E-463C-BCC5-491103CF5A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37473"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8236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CCAA1-BD3B-4B04-B04C-2883F8ACCEC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0C5C865-E839-4381-B46D-393228D75A27}"/>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7F0ED414-B34A-45BD-9DED-A978B6A6C79E}"/>
              </a:ext>
            </a:extLst>
          </p:cNvPr>
          <p:cNvSpPr>
            <a:spLocks noGrp="1"/>
          </p:cNvSpPr>
          <p:nvPr>
            <p:ph sz="half" idx="2"/>
          </p:nvPr>
        </p:nvSpPr>
        <p:spPr/>
        <p:txBody>
          <a:bodyPr/>
          <a:lstStyle/>
          <a:p>
            <a:endParaRPr lang="en-US"/>
          </a:p>
        </p:txBody>
      </p:sp>
      <p:pic>
        <p:nvPicPr>
          <p:cNvPr id="14338" name="Picture 2" descr="Image result for notre dame cathedral burning">
            <a:extLst>
              <a:ext uri="{FF2B5EF4-FFF2-40B4-BE49-F238E27FC236}">
                <a16:creationId xmlns:a16="http://schemas.microsoft.com/office/drawing/2014/main" id="{05A992BC-84EE-401B-9932-2223BBCDD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951012"/>
            <a:ext cx="8529551" cy="4997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607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4D9E8-BECB-4DAD-BA3F-42D311B5DA5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4011FD9-F060-4373-862D-30213F72C721}"/>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452F92BF-2983-4A6E-8ED3-4EEC7EE2109B}"/>
              </a:ext>
            </a:extLst>
          </p:cNvPr>
          <p:cNvSpPr>
            <a:spLocks noGrp="1"/>
          </p:cNvSpPr>
          <p:nvPr>
            <p:ph sz="half" idx="2"/>
          </p:nvPr>
        </p:nvSpPr>
        <p:spPr/>
        <p:txBody>
          <a:bodyPr/>
          <a:lstStyle/>
          <a:p>
            <a:endParaRPr lang="en-US"/>
          </a:p>
        </p:txBody>
      </p:sp>
      <p:pic>
        <p:nvPicPr>
          <p:cNvPr id="15362" name="Picture 2" descr="Image result for notre dame cathedral">
            <a:extLst>
              <a:ext uri="{FF2B5EF4-FFF2-40B4-BE49-F238E27FC236}">
                <a16:creationId xmlns:a16="http://schemas.microsoft.com/office/drawing/2014/main" id="{7A331D72-DEB1-4994-9485-87525E1B58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82" y="907126"/>
            <a:ext cx="9023998" cy="5093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802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526D2-51E9-4376-93F7-98BCBCF285F1}"/>
              </a:ext>
            </a:extLst>
          </p:cNvPr>
          <p:cNvSpPr>
            <a:spLocks noGrp="1"/>
          </p:cNvSpPr>
          <p:nvPr>
            <p:ph type="title"/>
          </p:nvPr>
        </p:nvSpPr>
        <p:spPr/>
        <p:txBody>
          <a:bodyPr/>
          <a:lstStyle/>
          <a:p>
            <a:r>
              <a:rPr lang="en-US" dirty="0"/>
              <a:t>Elsewhere in the world…</a:t>
            </a:r>
          </a:p>
        </p:txBody>
      </p:sp>
      <p:sp>
        <p:nvSpPr>
          <p:cNvPr id="3" name="Content Placeholder 2">
            <a:extLst>
              <a:ext uri="{FF2B5EF4-FFF2-40B4-BE49-F238E27FC236}">
                <a16:creationId xmlns:a16="http://schemas.microsoft.com/office/drawing/2014/main" id="{53D800F7-CCD4-4CB1-8C2E-53FCEBFEBB26}"/>
              </a:ext>
            </a:extLst>
          </p:cNvPr>
          <p:cNvSpPr>
            <a:spLocks noGrp="1"/>
          </p:cNvSpPr>
          <p:nvPr>
            <p:ph idx="1"/>
          </p:nvPr>
        </p:nvSpPr>
        <p:spPr>
          <a:xfrm>
            <a:off x="524741" y="1921279"/>
            <a:ext cx="7886700" cy="3906983"/>
          </a:xfrm>
        </p:spPr>
        <p:txBody>
          <a:bodyPr>
            <a:normAutofit fontScale="85000" lnSpcReduction="20000"/>
          </a:bodyPr>
          <a:lstStyle/>
          <a:p>
            <a:r>
              <a:rPr lang="en-US" dirty="0"/>
              <a:t>Byzantine Empire (395–1453)</a:t>
            </a:r>
          </a:p>
          <a:p>
            <a:r>
              <a:rPr lang="en-US" dirty="0"/>
              <a:t>Golden Age of Islam (Abbasid Caliphate, 750-1258 and Baghdad)</a:t>
            </a:r>
          </a:p>
          <a:p>
            <a:r>
              <a:rPr lang="en-US" dirty="0"/>
              <a:t>Chinese Dynasties (Tang Dynasty, 618-907, and Song Dynasty, 960- 1279)</a:t>
            </a:r>
          </a:p>
          <a:p>
            <a:pPr lvl="0"/>
            <a:r>
              <a:rPr lang="en-US" dirty="0"/>
              <a:t>Delhi Sultanate (1206–1526)</a:t>
            </a:r>
          </a:p>
          <a:p>
            <a:pPr lvl="0"/>
            <a:r>
              <a:rPr lang="en-US" dirty="0"/>
              <a:t>Khmer Empire (802- 1431)</a:t>
            </a:r>
          </a:p>
          <a:p>
            <a:r>
              <a:rPr lang="en-US" dirty="0"/>
              <a:t>Heian Japan (794 to 1185) </a:t>
            </a:r>
            <a:r>
              <a:rPr lang="en-US" dirty="0">
                <a:sym typeface="Wingdings" panose="05000000000000000000" pitchFamily="2" charset="2"/>
              </a:rPr>
              <a:t> Shogunates</a:t>
            </a:r>
          </a:p>
          <a:p>
            <a:r>
              <a:rPr lang="en-US" dirty="0"/>
              <a:t>Mongol Empire (13</a:t>
            </a:r>
            <a:r>
              <a:rPr lang="en-US" baseline="30000" dirty="0"/>
              <a:t>th</a:t>
            </a:r>
            <a:r>
              <a:rPr lang="en-US" dirty="0"/>
              <a:t> and early 14</a:t>
            </a:r>
            <a:r>
              <a:rPr lang="en-US" baseline="30000" dirty="0"/>
              <a:t>th</a:t>
            </a:r>
            <a:r>
              <a:rPr lang="en-US" dirty="0"/>
              <a:t> centuries) </a:t>
            </a:r>
            <a:r>
              <a:rPr lang="en-US" dirty="0">
                <a:sym typeface="Wingdings" panose="05000000000000000000" pitchFamily="2" charset="2"/>
              </a:rPr>
              <a:t> Yuan Dynasty, Golden Horde, Il-Khanate </a:t>
            </a:r>
          </a:p>
          <a:p>
            <a:r>
              <a:rPr lang="en-US" dirty="0">
                <a:sym typeface="Wingdings" panose="05000000000000000000" pitchFamily="2" charset="2"/>
              </a:rPr>
              <a:t>Pre-Columbian Societies in the Americas</a:t>
            </a:r>
          </a:p>
          <a:p>
            <a:endParaRPr lang="en-US" dirty="0"/>
          </a:p>
        </p:txBody>
      </p:sp>
    </p:spTree>
    <p:extLst>
      <p:ext uri="{BB962C8B-B14F-4D97-AF65-F5344CB8AC3E}">
        <p14:creationId xmlns:p14="http://schemas.microsoft.com/office/powerpoint/2010/main" val="13833565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Christianity in the High Middle Ages</a:t>
            </a:r>
          </a:p>
        </p:txBody>
      </p:sp>
      <p:sp>
        <p:nvSpPr>
          <p:cNvPr id="6" name="Content Placeholder 5"/>
          <p:cNvSpPr>
            <a:spLocks noGrp="1"/>
          </p:cNvSpPr>
          <p:nvPr>
            <p:ph sz="quarter" idx="1"/>
          </p:nvPr>
        </p:nvSpPr>
        <p:spPr>
          <a:xfrm>
            <a:off x="301752" y="1600200"/>
            <a:ext cx="8503920" cy="4724400"/>
          </a:xfrm>
        </p:spPr>
        <p:txBody>
          <a:bodyPr>
            <a:normAutofit/>
          </a:bodyPr>
          <a:lstStyle/>
          <a:p>
            <a:r>
              <a:rPr lang="en-US" dirty="0"/>
              <a:t>Cathedral schools become universities</a:t>
            </a:r>
          </a:p>
          <a:p>
            <a:pPr lvl="1"/>
            <a:r>
              <a:rPr lang="en-US" dirty="0"/>
              <a:t>University of Paris, Oxford University, etc.</a:t>
            </a:r>
          </a:p>
          <a:p>
            <a:r>
              <a:rPr lang="en-US" dirty="0"/>
              <a:t>Rediscovery of works of Aristotle</a:t>
            </a:r>
          </a:p>
          <a:p>
            <a:pPr lvl="1"/>
            <a:r>
              <a:rPr lang="en-US" dirty="0"/>
              <a:t>Increased commerce with Muslims provided the West with access to Greek works</a:t>
            </a:r>
          </a:p>
          <a:p>
            <a:r>
              <a:rPr lang="en-US" dirty="0"/>
              <a:t>New intellectual movements</a:t>
            </a:r>
          </a:p>
          <a:p>
            <a:pPr lvl="1"/>
            <a:r>
              <a:rPr lang="en-US" dirty="0"/>
              <a:t>Thomas Aquinas and scholasticism</a:t>
            </a:r>
          </a:p>
          <a:p>
            <a:pPr lvl="2"/>
            <a:r>
              <a:rPr lang="en-US" dirty="0"/>
              <a:t>Combining Aristotle’s logic with Christianity to create the most truthful system of thought possible</a:t>
            </a:r>
          </a:p>
          <a:p>
            <a:r>
              <a:rPr lang="en-US" dirty="0"/>
              <a:t>Some reformers within in the church were worried about the materialism of the church</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Jewish People</a:t>
            </a:r>
          </a:p>
        </p:txBody>
      </p:sp>
      <p:sp>
        <p:nvSpPr>
          <p:cNvPr id="4" name="Content Placeholder 3"/>
          <p:cNvSpPr>
            <a:spLocks noGrp="1"/>
          </p:cNvSpPr>
          <p:nvPr>
            <p:ph sz="half" idx="1"/>
          </p:nvPr>
        </p:nvSpPr>
        <p:spPr>
          <a:xfrm>
            <a:off x="228600" y="1524000"/>
            <a:ext cx="4267200" cy="4834128"/>
          </a:xfrm>
        </p:spPr>
        <p:txBody>
          <a:bodyPr>
            <a:normAutofit/>
          </a:bodyPr>
          <a:lstStyle/>
          <a:p>
            <a:r>
              <a:rPr lang="en-US" dirty="0"/>
              <a:t>Guilds</a:t>
            </a:r>
          </a:p>
          <a:p>
            <a:r>
              <a:rPr lang="en-US" dirty="0"/>
              <a:t>Jews predominated in moneylending</a:t>
            </a:r>
          </a:p>
          <a:p>
            <a:r>
              <a:rPr lang="en-US" dirty="0"/>
              <a:t>Charged interest</a:t>
            </a:r>
          </a:p>
          <a:p>
            <a:r>
              <a:rPr lang="en-US" dirty="0"/>
              <a:t>Mostly lived in cities</a:t>
            </a:r>
          </a:p>
          <a:p>
            <a:r>
              <a:rPr lang="en-US" dirty="0"/>
              <a:t>Jews endured violent religious persecutions and expulsions, especially during the Black Death </a:t>
            </a:r>
          </a:p>
          <a:p>
            <a:pPr marL="0" indent="0">
              <a:buNone/>
            </a:pPr>
            <a:endParaRPr lang="en-US" dirty="0"/>
          </a:p>
        </p:txBody>
      </p:sp>
      <p:pic>
        <p:nvPicPr>
          <p:cNvPr id="6146" name="Picture 2" descr="Image result for jewish people medieval ages">
            <a:extLst>
              <a:ext uri="{FF2B5EF4-FFF2-40B4-BE49-F238E27FC236}">
                <a16:creationId xmlns:a16="http://schemas.microsoft.com/office/drawing/2014/main" id="{051BC1B7-C9AE-4567-BA53-6EF8B3FBC5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447799"/>
            <a:ext cx="4267200" cy="4655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8698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a:t>The Little Ice Age</a:t>
            </a:r>
          </a:p>
          <a:p>
            <a:r>
              <a:rPr lang="en-US" dirty="0"/>
              <a:t>The Hundred Years War</a:t>
            </a:r>
          </a:p>
          <a:p>
            <a:r>
              <a:rPr lang="en-US" dirty="0"/>
              <a:t>Bubonic Plague</a:t>
            </a:r>
          </a:p>
          <a:p>
            <a:r>
              <a:rPr lang="en-US" dirty="0"/>
              <a:t>The Italian Renaissance</a:t>
            </a:r>
          </a:p>
        </p:txBody>
      </p:sp>
      <p:sp>
        <p:nvSpPr>
          <p:cNvPr id="4" name="Title 3"/>
          <p:cNvSpPr>
            <a:spLocks noGrp="1"/>
          </p:cNvSpPr>
          <p:nvPr>
            <p:ph type="title"/>
          </p:nvPr>
        </p:nvSpPr>
        <p:spPr/>
        <p:txBody>
          <a:bodyPr/>
          <a:lstStyle/>
          <a:p>
            <a:r>
              <a:rPr lang="en-US" dirty="0"/>
              <a:t>End of the Middle Ages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1C27E-189C-4D96-B96D-CCBBB37F5F4C}"/>
              </a:ext>
            </a:extLst>
          </p:cNvPr>
          <p:cNvSpPr>
            <a:spLocks noGrp="1"/>
          </p:cNvSpPr>
          <p:nvPr>
            <p:ph type="title"/>
          </p:nvPr>
        </p:nvSpPr>
        <p:spPr/>
        <p:txBody>
          <a:bodyPr/>
          <a:lstStyle/>
          <a:p>
            <a:r>
              <a:rPr lang="en-US" dirty="0"/>
              <a:t>The Little Ice Age (Started in 1300s)</a:t>
            </a:r>
          </a:p>
        </p:txBody>
      </p:sp>
      <p:sp>
        <p:nvSpPr>
          <p:cNvPr id="3" name="Content Placeholder 2">
            <a:extLst>
              <a:ext uri="{FF2B5EF4-FFF2-40B4-BE49-F238E27FC236}">
                <a16:creationId xmlns:a16="http://schemas.microsoft.com/office/drawing/2014/main" id="{87DBCF71-05FB-4928-9157-E835EB74AC5A}"/>
              </a:ext>
            </a:extLst>
          </p:cNvPr>
          <p:cNvSpPr>
            <a:spLocks noGrp="1"/>
          </p:cNvSpPr>
          <p:nvPr>
            <p:ph sz="quarter" idx="1"/>
          </p:nvPr>
        </p:nvSpPr>
        <p:spPr/>
        <p:txBody>
          <a:bodyPr/>
          <a:lstStyle/>
          <a:p>
            <a:endParaRPr lang="en-US"/>
          </a:p>
        </p:txBody>
      </p:sp>
      <p:pic>
        <p:nvPicPr>
          <p:cNvPr id="5122" name="Picture 2" descr="Cause of the Little Ice Age | Earth | EarthSky">
            <a:extLst>
              <a:ext uri="{FF2B5EF4-FFF2-40B4-BE49-F238E27FC236}">
                <a16:creationId xmlns:a16="http://schemas.microsoft.com/office/drawing/2014/main" id="{21188BCE-404F-44BA-A453-2EB8D648F0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0"/>
            <a:ext cx="89916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6515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10886-D43A-4C1C-A355-B66B567F46D7}"/>
              </a:ext>
            </a:extLst>
          </p:cNvPr>
          <p:cNvSpPr>
            <a:spLocks noGrp="1"/>
          </p:cNvSpPr>
          <p:nvPr>
            <p:ph type="title"/>
          </p:nvPr>
        </p:nvSpPr>
        <p:spPr/>
        <p:txBody>
          <a:bodyPr/>
          <a:lstStyle/>
          <a:p>
            <a:r>
              <a:rPr lang="en-US" dirty="0"/>
              <a:t>Hundred Years War (1337 to 1453)</a:t>
            </a:r>
          </a:p>
        </p:txBody>
      </p:sp>
      <p:pic>
        <p:nvPicPr>
          <p:cNvPr id="8194" name="Picture 2" descr="Image result for hundred years war meme">
            <a:extLst>
              <a:ext uri="{FF2B5EF4-FFF2-40B4-BE49-F238E27FC236}">
                <a16:creationId xmlns:a16="http://schemas.microsoft.com/office/drawing/2014/main" id="{7444151A-262D-4928-9644-5B3CB9DCBE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8293"/>
          <a:stretch/>
        </p:blipFill>
        <p:spPr bwMode="auto">
          <a:xfrm>
            <a:off x="4842991" y="1600200"/>
            <a:ext cx="4012922"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C2A7361D-EE1B-4579-A8C4-49878F54D449}"/>
              </a:ext>
            </a:extLst>
          </p:cNvPr>
          <p:cNvSpPr>
            <a:spLocks noGrp="1"/>
          </p:cNvSpPr>
          <p:nvPr>
            <p:ph idx="1"/>
          </p:nvPr>
        </p:nvSpPr>
        <p:spPr>
          <a:xfrm>
            <a:off x="301753" y="1600200"/>
            <a:ext cx="4698354" cy="4876800"/>
          </a:xfrm>
        </p:spPr>
        <p:txBody>
          <a:bodyPr>
            <a:normAutofit lnSpcReduction="10000"/>
          </a:bodyPr>
          <a:lstStyle/>
          <a:p>
            <a:r>
              <a:rPr lang="en-US" sz="2800" dirty="0">
                <a:cs typeface="Times New Roman" pitchFamily="18" charset="0"/>
              </a:rPr>
              <a:t>A series of periodic military campaigns between England and France</a:t>
            </a:r>
          </a:p>
          <a:p>
            <a:r>
              <a:rPr lang="en-US" sz="2800" dirty="0">
                <a:cs typeface="Times New Roman" pitchFamily="18" charset="0"/>
              </a:rPr>
              <a:t>New technology</a:t>
            </a:r>
          </a:p>
          <a:p>
            <a:pPr lvl="1"/>
            <a:r>
              <a:rPr lang="en-US" sz="2400" dirty="0">
                <a:cs typeface="Times New Roman" pitchFamily="18" charset="0"/>
              </a:rPr>
              <a:t>Crossbows, longbows, pikes, firearms, and cannons</a:t>
            </a:r>
          </a:p>
          <a:p>
            <a:pPr lvl="2"/>
            <a:r>
              <a:rPr lang="en-US" sz="2800" dirty="0">
                <a:cs typeface="Times New Roman" pitchFamily="18" charset="0"/>
              </a:rPr>
              <a:t>Castles &amp; knights outdated</a:t>
            </a:r>
          </a:p>
          <a:p>
            <a:r>
              <a:rPr lang="en-US" sz="3200" dirty="0">
                <a:cs typeface="Times New Roman" pitchFamily="18" charset="0"/>
              </a:rPr>
              <a:t>Monarchs maintain permanent militaries</a:t>
            </a:r>
          </a:p>
        </p:txBody>
      </p:sp>
    </p:spTree>
    <p:extLst>
      <p:ext uri="{BB962C8B-B14F-4D97-AF65-F5344CB8AC3E}">
        <p14:creationId xmlns:p14="http://schemas.microsoft.com/office/powerpoint/2010/main" val="33610130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7D751-4381-4D4A-ABAA-376F453CB6FF}"/>
              </a:ext>
            </a:extLst>
          </p:cNvPr>
          <p:cNvSpPr>
            <a:spLocks noGrp="1"/>
          </p:cNvSpPr>
          <p:nvPr>
            <p:ph type="title"/>
          </p:nvPr>
        </p:nvSpPr>
        <p:spPr/>
        <p:txBody>
          <a:bodyPr/>
          <a:lstStyle/>
          <a:p>
            <a:r>
              <a:rPr lang="en-US" dirty="0"/>
              <a:t>Hundred Years War (1337-1453)</a:t>
            </a:r>
          </a:p>
        </p:txBody>
      </p:sp>
      <p:sp>
        <p:nvSpPr>
          <p:cNvPr id="3" name="Content Placeholder 2">
            <a:extLst>
              <a:ext uri="{FF2B5EF4-FFF2-40B4-BE49-F238E27FC236}">
                <a16:creationId xmlns:a16="http://schemas.microsoft.com/office/drawing/2014/main" id="{74CB8A48-5CC6-4498-BFF4-FD18629ABD0C}"/>
              </a:ext>
            </a:extLst>
          </p:cNvPr>
          <p:cNvSpPr>
            <a:spLocks noGrp="1"/>
          </p:cNvSpPr>
          <p:nvPr>
            <p:ph sz="half" idx="1"/>
          </p:nvPr>
        </p:nvSpPr>
        <p:spPr>
          <a:xfrm>
            <a:off x="301752" y="1566672"/>
            <a:ext cx="2822448" cy="4300728"/>
          </a:xfrm>
        </p:spPr>
        <p:txBody>
          <a:bodyPr>
            <a:normAutofit fontScale="85000" lnSpcReduction="20000"/>
          </a:bodyPr>
          <a:lstStyle/>
          <a:p>
            <a:r>
              <a:rPr lang="en-US" dirty="0"/>
              <a:t>Battle of Agincourt (1415)</a:t>
            </a:r>
          </a:p>
          <a:p>
            <a:r>
              <a:rPr lang="en-US" dirty="0"/>
              <a:t>French and English nationalism</a:t>
            </a:r>
          </a:p>
          <a:p>
            <a:r>
              <a:rPr lang="en-US" dirty="0"/>
              <a:t>Feudal armies </a:t>
            </a:r>
            <a:r>
              <a:rPr lang="en-US" dirty="0">
                <a:sym typeface="Wingdings" panose="05000000000000000000" pitchFamily="2" charset="2"/>
              </a:rPr>
              <a:t> heavy cavalry artillery </a:t>
            </a:r>
          </a:p>
          <a:p>
            <a:r>
              <a:rPr lang="en-US" dirty="0"/>
              <a:t>However, the greater resources of the French monarchy prevented the English kings from ever completing the conquest of France.</a:t>
            </a:r>
          </a:p>
        </p:txBody>
      </p:sp>
      <p:sp>
        <p:nvSpPr>
          <p:cNvPr id="4" name="Content Placeholder 3">
            <a:extLst>
              <a:ext uri="{FF2B5EF4-FFF2-40B4-BE49-F238E27FC236}">
                <a16:creationId xmlns:a16="http://schemas.microsoft.com/office/drawing/2014/main" id="{B43EDC0F-8FFA-49A0-86EB-D0CF4A4D1CEA}"/>
              </a:ext>
            </a:extLst>
          </p:cNvPr>
          <p:cNvSpPr>
            <a:spLocks noGrp="1"/>
          </p:cNvSpPr>
          <p:nvPr>
            <p:ph sz="half" idx="2"/>
          </p:nvPr>
        </p:nvSpPr>
        <p:spPr/>
        <p:txBody>
          <a:bodyPr>
            <a:normAutofit fontScale="85000" lnSpcReduction="20000"/>
          </a:bodyPr>
          <a:lstStyle/>
          <a:p>
            <a:endParaRPr lang="en-US" dirty="0"/>
          </a:p>
        </p:txBody>
      </p:sp>
      <p:pic>
        <p:nvPicPr>
          <p:cNvPr id="10242" name="Picture 2" descr="Image result for hundred years war">
            <a:extLst>
              <a:ext uri="{FF2B5EF4-FFF2-40B4-BE49-F238E27FC236}">
                <a16:creationId xmlns:a16="http://schemas.microsoft.com/office/drawing/2014/main" id="{2DE569AC-CE64-46A3-82BC-703D933FFB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697736"/>
            <a:ext cx="5306022"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5247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D1B9D-1929-4ABE-A84A-0994CC596FA2}"/>
              </a:ext>
            </a:extLst>
          </p:cNvPr>
          <p:cNvSpPr>
            <a:spLocks noGrp="1"/>
          </p:cNvSpPr>
          <p:nvPr>
            <p:ph type="title"/>
          </p:nvPr>
        </p:nvSpPr>
        <p:spPr/>
        <p:txBody>
          <a:bodyPr/>
          <a:lstStyle/>
          <a:p>
            <a:r>
              <a:rPr lang="en-US" dirty="0"/>
              <a:t>Joan of Arc</a:t>
            </a:r>
          </a:p>
        </p:txBody>
      </p:sp>
      <p:sp>
        <p:nvSpPr>
          <p:cNvPr id="3" name="Content Placeholder 2">
            <a:extLst>
              <a:ext uri="{FF2B5EF4-FFF2-40B4-BE49-F238E27FC236}">
                <a16:creationId xmlns:a16="http://schemas.microsoft.com/office/drawing/2014/main" id="{9F577094-A91C-4FA4-B12B-D557C006BDD3}"/>
              </a:ext>
            </a:extLst>
          </p:cNvPr>
          <p:cNvSpPr>
            <a:spLocks noGrp="1"/>
          </p:cNvSpPr>
          <p:nvPr>
            <p:ph idx="1"/>
          </p:nvPr>
        </p:nvSpPr>
        <p:spPr/>
        <p:txBody>
          <a:bodyPr/>
          <a:lstStyle/>
          <a:p>
            <a:endParaRPr lang="en-US"/>
          </a:p>
        </p:txBody>
      </p:sp>
      <p:pic>
        <p:nvPicPr>
          <p:cNvPr id="16386" name="Picture 2" descr="Image result for joan of arc">
            <a:extLst>
              <a:ext uri="{FF2B5EF4-FFF2-40B4-BE49-F238E27FC236}">
                <a16:creationId xmlns:a16="http://schemas.microsoft.com/office/drawing/2014/main" id="{1CF6FBF8-24BF-45DC-9509-6059B3DA33F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5022" y="1219200"/>
            <a:ext cx="3401615"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mage result for joan of arc">
            <a:extLst>
              <a:ext uri="{FF2B5EF4-FFF2-40B4-BE49-F238E27FC236}">
                <a16:creationId xmlns:a16="http://schemas.microsoft.com/office/drawing/2014/main" id="{F79D303C-00B2-4792-9F82-310555024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226469"/>
            <a:ext cx="5200538" cy="2723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6066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0AFE6-2ED5-432A-9C8B-4F84578BF30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A871665-2E83-40DA-A470-07ACB072866F}"/>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AB918F21-27A2-42E6-829F-71F4CE707623}"/>
              </a:ext>
            </a:extLst>
          </p:cNvPr>
          <p:cNvSpPr>
            <a:spLocks noGrp="1"/>
          </p:cNvSpPr>
          <p:nvPr>
            <p:ph sz="half" idx="2"/>
          </p:nvPr>
        </p:nvSpPr>
        <p:spPr/>
        <p:txBody>
          <a:bodyPr/>
          <a:lstStyle/>
          <a:p>
            <a:endParaRPr lang="en-US"/>
          </a:p>
        </p:txBody>
      </p:sp>
      <p:pic>
        <p:nvPicPr>
          <p:cNvPr id="11266" name="Picture 2" descr="Image result for hundred years war map">
            <a:extLst>
              <a:ext uri="{FF2B5EF4-FFF2-40B4-BE49-F238E27FC236}">
                <a16:creationId xmlns:a16="http://schemas.microsoft.com/office/drawing/2014/main" id="{47A8F3FF-6D4C-4A1C-923D-20B663F36E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
            <a:ext cx="8607552" cy="6619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0358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Bubonic Plague</a:t>
            </a:r>
          </a:p>
        </p:txBody>
      </p:sp>
      <p:sp>
        <p:nvSpPr>
          <p:cNvPr id="5" name="Content Placeholder 4"/>
          <p:cNvSpPr>
            <a:spLocks noGrp="1"/>
          </p:cNvSpPr>
          <p:nvPr>
            <p:ph sz="quarter" idx="1"/>
          </p:nvPr>
        </p:nvSpPr>
        <p:spPr/>
        <p:txBody>
          <a:bodyPr/>
          <a:lstStyle/>
          <a:p>
            <a:r>
              <a:rPr lang="en-US" sz="2400" dirty="0"/>
              <a:t>Silk Roads spread bubonic plague across Eurasia in the 14</a:t>
            </a:r>
            <a:r>
              <a:rPr lang="en-US" sz="2400" baseline="30000" dirty="0"/>
              <a:t>th</a:t>
            </a:r>
            <a:r>
              <a:rPr lang="en-US" sz="2400" dirty="0"/>
              <a:t> century</a:t>
            </a:r>
          </a:p>
          <a:p>
            <a:r>
              <a:rPr lang="en-US" sz="2400" dirty="0"/>
              <a:t>In October 1347 a ship from the Crimea sailed into Messina.  The crew had a "sickness clinging to their very bones.“</a:t>
            </a:r>
          </a:p>
          <a:p>
            <a:r>
              <a:rPr lang="en-US" sz="2400" dirty="0"/>
              <a:t>Rats carrying fleas got on shore spreading disease</a:t>
            </a:r>
          </a:p>
          <a:p>
            <a:pPr lvl="1"/>
            <a:r>
              <a:rPr lang="en-US" sz="1900" dirty="0"/>
              <a:t>Increased trade helped spread the plague</a:t>
            </a:r>
          </a:p>
          <a:p>
            <a:pPr lvl="1"/>
            <a:r>
              <a:rPr lang="en-US" sz="1900" dirty="0"/>
              <a:t>Close proximity, unsanitary conditions facilitated the spread into cities</a:t>
            </a:r>
          </a:p>
          <a:p>
            <a:r>
              <a:rPr lang="en-US" sz="2400" dirty="0"/>
              <a:t>25 million people died in the next several years, 1/4 to 1/3 of the population of Europe</a:t>
            </a:r>
          </a:p>
          <a:p>
            <a:pPr lvl="1"/>
            <a:r>
              <a:rPr lang="en-US" sz="1900" dirty="0"/>
              <a:t>Population rebounded within 200 years</a:t>
            </a:r>
          </a:p>
          <a:p>
            <a:endParaRPr lang="en-US" dirty="0"/>
          </a:p>
        </p:txBody>
      </p:sp>
      <p:sp>
        <p:nvSpPr>
          <p:cNvPr id="6" name="Action Button: Movie 5">
            <a:hlinkClick r:id="rId2" action="ppaction://hlinkfile" highlightClick="1"/>
          </p:cNvPr>
          <p:cNvSpPr/>
          <p:nvPr/>
        </p:nvSpPr>
        <p:spPr>
          <a:xfrm>
            <a:off x="7772400" y="5638800"/>
            <a:ext cx="914400" cy="609600"/>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Bubonic Plague</a:t>
            </a:r>
          </a:p>
        </p:txBody>
      </p:sp>
      <p:pic>
        <p:nvPicPr>
          <p:cNvPr id="4" name="Content Placeholder 3" descr="Bubonic Plague.jpg"/>
          <p:cNvPicPr>
            <a:picLocks noGrp="1" noChangeAspect="1"/>
          </p:cNvPicPr>
          <p:nvPr>
            <p:ph sz="quarter" idx="1"/>
          </p:nvPr>
        </p:nvPicPr>
        <p:blipFill>
          <a:blip r:embed="rId2"/>
          <a:stretch>
            <a:fillRect/>
          </a:stretch>
        </p:blipFill>
        <p:spPr>
          <a:xfrm>
            <a:off x="1524000" y="1676400"/>
            <a:ext cx="5791200" cy="4571999"/>
          </a:xfrm>
        </p:spPr>
      </p:pic>
      <p:sp>
        <p:nvSpPr>
          <p:cNvPr id="5" name="Action Button: Movie 4">
            <a:hlinkClick r:id="rId3" action="ppaction://hlinkfile" highlightClick="1"/>
          </p:cNvPr>
          <p:cNvSpPr/>
          <p:nvPr/>
        </p:nvSpPr>
        <p:spPr>
          <a:xfrm>
            <a:off x="7696200" y="1676400"/>
            <a:ext cx="1143000" cy="685800"/>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98F40-D2BE-4DEB-82DE-65B50B8CCF79}"/>
              </a:ext>
            </a:extLst>
          </p:cNvPr>
          <p:cNvSpPr>
            <a:spLocks noGrp="1"/>
          </p:cNvSpPr>
          <p:nvPr>
            <p:ph type="title"/>
          </p:nvPr>
        </p:nvSpPr>
        <p:spPr/>
        <p:txBody>
          <a:bodyPr/>
          <a:lstStyle/>
          <a:p>
            <a:r>
              <a:rPr lang="en-US" dirty="0"/>
              <a:t>Middle Ages Periodization</a:t>
            </a:r>
          </a:p>
        </p:txBody>
      </p:sp>
      <p:sp>
        <p:nvSpPr>
          <p:cNvPr id="3" name="Content Placeholder 2">
            <a:extLst>
              <a:ext uri="{FF2B5EF4-FFF2-40B4-BE49-F238E27FC236}">
                <a16:creationId xmlns:a16="http://schemas.microsoft.com/office/drawing/2014/main" id="{85BA64EA-B3ED-495A-BD8C-C3DBA82EAC27}"/>
              </a:ext>
            </a:extLst>
          </p:cNvPr>
          <p:cNvSpPr>
            <a:spLocks noGrp="1"/>
          </p:cNvSpPr>
          <p:nvPr>
            <p:ph sz="quarter" idx="1"/>
          </p:nvPr>
        </p:nvSpPr>
        <p:spPr/>
        <p:txBody>
          <a:bodyPr>
            <a:normAutofit/>
          </a:bodyPr>
          <a:lstStyle/>
          <a:p>
            <a:r>
              <a:rPr lang="en-US" sz="4000" dirty="0"/>
              <a:t>Early Middle Ages (500- 1000)</a:t>
            </a:r>
          </a:p>
          <a:p>
            <a:endParaRPr lang="en-US" sz="4000" dirty="0"/>
          </a:p>
          <a:p>
            <a:r>
              <a:rPr lang="en-US" sz="4000" dirty="0"/>
              <a:t>High Middle Ages (1000- 1250)</a:t>
            </a:r>
          </a:p>
          <a:p>
            <a:endParaRPr lang="en-US" sz="4000" dirty="0"/>
          </a:p>
          <a:p>
            <a:r>
              <a:rPr lang="en-US" sz="4000" dirty="0"/>
              <a:t>Late Middle Ages (1250- 1500)</a:t>
            </a:r>
          </a:p>
        </p:txBody>
      </p:sp>
    </p:spTree>
    <p:extLst>
      <p:ext uri="{BB962C8B-B14F-4D97-AF65-F5344CB8AC3E}">
        <p14:creationId xmlns:p14="http://schemas.microsoft.com/office/powerpoint/2010/main" val="8277922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Bubonic Plague</a:t>
            </a:r>
          </a:p>
        </p:txBody>
      </p:sp>
      <p:sp>
        <p:nvSpPr>
          <p:cNvPr id="5" name="Action Button: Movie 4">
            <a:hlinkClick r:id="rId2" action="ppaction://hlinkfile" highlightClick="1"/>
          </p:cNvPr>
          <p:cNvSpPr/>
          <p:nvPr/>
        </p:nvSpPr>
        <p:spPr>
          <a:xfrm>
            <a:off x="7696200" y="1676400"/>
            <a:ext cx="1143000" cy="685800"/>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90F4144C-DFC7-4FBC-BAED-322FAA3F3A92}"/>
              </a:ext>
            </a:extLst>
          </p:cNvPr>
          <p:cNvSpPr>
            <a:spLocks noGrp="1"/>
          </p:cNvSpPr>
          <p:nvPr>
            <p:ph sz="quarter" idx="1"/>
          </p:nvPr>
        </p:nvSpPr>
        <p:spPr/>
        <p:txBody>
          <a:bodyPr/>
          <a:lstStyle/>
          <a:p>
            <a:endParaRPr lang="en-US" dirty="0"/>
          </a:p>
        </p:txBody>
      </p:sp>
      <p:pic>
        <p:nvPicPr>
          <p:cNvPr id="6146" name="Picture 2" descr="Related image">
            <a:extLst>
              <a:ext uri="{FF2B5EF4-FFF2-40B4-BE49-F238E27FC236}">
                <a16:creationId xmlns:a16="http://schemas.microsoft.com/office/drawing/2014/main" id="{151396EE-1103-4C3D-8315-C3D55B94E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 y="1371600"/>
            <a:ext cx="9144000" cy="513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0529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E17A6-57E0-4AF9-AA03-52077716B85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2D460AC-C109-4FFE-8358-B15D6764A199}"/>
              </a:ext>
            </a:extLst>
          </p:cNvPr>
          <p:cNvSpPr>
            <a:spLocks noGrp="1"/>
          </p:cNvSpPr>
          <p:nvPr>
            <p:ph sz="quarter" idx="1"/>
          </p:nvPr>
        </p:nvSpPr>
        <p:spPr/>
        <p:txBody>
          <a:bodyPr/>
          <a:lstStyle/>
          <a:p>
            <a:endParaRPr lang="en-US"/>
          </a:p>
        </p:txBody>
      </p:sp>
      <p:pic>
        <p:nvPicPr>
          <p:cNvPr id="5126" name="Picture 6" descr="Image result for black death painting the triumph of death">
            <a:extLst>
              <a:ext uri="{FF2B5EF4-FFF2-40B4-BE49-F238E27FC236}">
                <a16:creationId xmlns:a16="http://schemas.microsoft.com/office/drawing/2014/main" id="{91B707CC-544E-48FE-8FA9-2E726B514F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5796"/>
            <a:ext cx="8991600" cy="6746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8705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uboe.JPG"/>
          <p:cNvPicPr>
            <a:picLocks noChangeAspect="1"/>
          </p:cNvPicPr>
          <p:nvPr/>
        </p:nvPicPr>
        <p:blipFill>
          <a:blip r:embed="rId2"/>
          <a:stretch>
            <a:fillRect/>
          </a:stretch>
        </p:blipFill>
        <p:spPr>
          <a:xfrm>
            <a:off x="6495096" y="4267200"/>
            <a:ext cx="2420303" cy="1676400"/>
          </a:xfrm>
          <a:prstGeom prst="rect">
            <a:avLst/>
          </a:prstGeom>
        </p:spPr>
      </p:pic>
      <p:sp>
        <p:nvSpPr>
          <p:cNvPr id="4" name="Title 3"/>
          <p:cNvSpPr>
            <a:spLocks noGrp="1"/>
          </p:cNvSpPr>
          <p:nvPr>
            <p:ph type="title"/>
          </p:nvPr>
        </p:nvSpPr>
        <p:spPr/>
        <p:txBody>
          <a:bodyPr/>
          <a:lstStyle/>
          <a:p>
            <a:r>
              <a:rPr lang="en-US" dirty="0"/>
              <a:t>The Black Death</a:t>
            </a:r>
          </a:p>
        </p:txBody>
      </p:sp>
      <p:pic>
        <p:nvPicPr>
          <p:cNvPr id="7" name="Content Placeholder 6" descr="Bubonic Plague Chart.jpg"/>
          <p:cNvPicPr>
            <a:picLocks noGrp="1" noChangeAspect="1"/>
          </p:cNvPicPr>
          <p:nvPr>
            <p:ph sz="half" idx="1"/>
          </p:nvPr>
        </p:nvPicPr>
        <p:blipFill>
          <a:blip r:embed="rId3"/>
          <a:stretch>
            <a:fillRect/>
          </a:stretch>
        </p:blipFill>
        <p:spPr>
          <a:xfrm>
            <a:off x="228600" y="1467627"/>
            <a:ext cx="4038600" cy="4475973"/>
          </a:xfrm>
        </p:spPr>
      </p:pic>
      <p:pic>
        <p:nvPicPr>
          <p:cNvPr id="9" name="Content Placeholder 8" descr="Effects of Plague.gif"/>
          <p:cNvPicPr>
            <a:picLocks noGrp="1" noChangeAspect="1"/>
          </p:cNvPicPr>
          <p:nvPr>
            <p:ph sz="half" idx="2"/>
          </p:nvPr>
        </p:nvPicPr>
        <p:blipFill>
          <a:blip r:embed="rId4"/>
          <a:stretch>
            <a:fillRect/>
          </a:stretch>
        </p:blipFill>
        <p:spPr>
          <a:xfrm>
            <a:off x="5295900" y="1447800"/>
            <a:ext cx="3619500" cy="2714625"/>
          </a:xfrm>
        </p:spPr>
      </p:pic>
      <p:sp>
        <p:nvSpPr>
          <p:cNvPr id="8" name="Text Box 7"/>
          <p:cNvSpPr txBox="1">
            <a:spLocks noChangeArrowheads="1"/>
          </p:cNvSpPr>
          <p:nvPr/>
        </p:nvSpPr>
        <p:spPr bwMode="auto">
          <a:xfrm>
            <a:off x="3505200" y="4724400"/>
            <a:ext cx="2895600" cy="1625600"/>
          </a:xfrm>
          <a:prstGeom prst="rect">
            <a:avLst/>
          </a:prstGeom>
          <a:solidFill>
            <a:schemeClr val="bg1"/>
          </a:solidFill>
          <a:ln w="22225">
            <a:solidFill>
              <a:schemeClr val="tx1"/>
            </a:solidFill>
            <a:miter lim="800000"/>
            <a:headEnd/>
            <a:tailEnd/>
          </a:ln>
          <a:effectLst/>
        </p:spPr>
        <p:txBody>
          <a:bodyPr>
            <a:spAutoFit/>
          </a:bodyPr>
          <a:lstStyle/>
          <a:p>
            <a:pPr>
              <a:spcBef>
                <a:spcPct val="50000"/>
              </a:spcBef>
            </a:pPr>
            <a:r>
              <a:rPr lang="en-US" dirty="0">
                <a:latin typeface="Tahoma" charset="0"/>
              </a:rPr>
              <a:t>Victims “ate lunch with their friends and dinner with their ancestors in paradise”</a:t>
            </a:r>
          </a:p>
          <a:p>
            <a:pPr algn="r">
              <a:spcBef>
                <a:spcPct val="50000"/>
              </a:spcBef>
            </a:pPr>
            <a:r>
              <a:rPr lang="en-US" dirty="0">
                <a:latin typeface="Tahoma" charset="0"/>
              </a:rPr>
              <a:t>-</a:t>
            </a:r>
            <a:r>
              <a:rPr lang="en-US" dirty="0" err="1">
                <a:latin typeface="Tahoma" charset="0"/>
              </a:rPr>
              <a:t>Geovanni</a:t>
            </a:r>
            <a:r>
              <a:rPr lang="en-US" dirty="0">
                <a:latin typeface="Tahoma" charset="0"/>
              </a:rPr>
              <a:t> Boccaccio</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the Bubonic Plague</a:t>
            </a:r>
          </a:p>
        </p:txBody>
      </p:sp>
      <p:sp>
        <p:nvSpPr>
          <p:cNvPr id="6" name="Content Placeholder 5"/>
          <p:cNvSpPr>
            <a:spLocks noGrp="1"/>
          </p:cNvSpPr>
          <p:nvPr>
            <p:ph sz="quarter" idx="1"/>
          </p:nvPr>
        </p:nvSpPr>
        <p:spPr/>
        <p:txBody>
          <a:bodyPr/>
          <a:lstStyle/>
          <a:p>
            <a:pPr>
              <a:lnSpc>
                <a:spcPct val="80000"/>
              </a:lnSpc>
            </a:pPr>
            <a:r>
              <a:rPr lang="en-US" dirty="0"/>
              <a:t>Profound impact on manorial economy</a:t>
            </a:r>
          </a:p>
          <a:p>
            <a:pPr lvl="1">
              <a:lnSpc>
                <a:spcPct val="80000"/>
              </a:lnSpc>
            </a:pPr>
            <a:r>
              <a:rPr lang="en-US" dirty="0"/>
              <a:t>Labor became scarce in some places</a:t>
            </a:r>
          </a:p>
          <a:p>
            <a:pPr lvl="1">
              <a:lnSpc>
                <a:spcPct val="80000"/>
              </a:lnSpc>
            </a:pPr>
            <a:r>
              <a:rPr lang="en-US" dirty="0"/>
              <a:t>Tenants, rent payers, made gains as feudal obligations were lowered</a:t>
            </a:r>
          </a:p>
          <a:p>
            <a:pPr lvl="1">
              <a:lnSpc>
                <a:spcPct val="80000"/>
              </a:lnSpc>
            </a:pPr>
            <a:r>
              <a:rPr lang="en-US" dirty="0"/>
              <a:t>Some serfs were freed to keep them from running away to better opportunities</a:t>
            </a:r>
          </a:p>
          <a:p>
            <a:pPr lvl="1">
              <a:lnSpc>
                <a:spcPct val="80000"/>
              </a:lnSpc>
            </a:pPr>
            <a:r>
              <a:rPr lang="en-US" dirty="0"/>
              <a:t>Wages rose in towns to keep workers happy</a:t>
            </a:r>
          </a:p>
          <a:p>
            <a:pPr>
              <a:lnSpc>
                <a:spcPct val="80000"/>
              </a:lnSpc>
            </a:pPr>
            <a:endParaRPr lang="en-US" dirty="0"/>
          </a:p>
          <a:p>
            <a:pPr>
              <a:lnSpc>
                <a:spcPct val="80000"/>
              </a:lnSpc>
            </a:pPr>
            <a:r>
              <a:rPr lang="en-US" dirty="0"/>
              <a:t>“The path to the Industrial Revolution </a:t>
            </a:r>
            <a:r>
              <a:rPr lang="en-US" i="1" dirty="0"/>
              <a:t>began</a:t>
            </a:r>
            <a:r>
              <a:rPr lang="en-US" dirty="0"/>
              <a:t> with the Black Death.  The population fall increased labor mobility by creating many vacant farms, and that mobility </a:t>
            </a:r>
            <a:r>
              <a:rPr lang="en-US" u="sng" dirty="0"/>
              <a:t>undermined</a:t>
            </a:r>
            <a:r>
              <a:rPr lang="en-US" dirty="0"/>
              <a:t> serfdom.”  - Robert Allen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Italian Renaissance</a:t>
            </a:r>
          </a:p>
        </p:txBody>
      </p:sp>
      <p:sp>
        <p:nvSpPr>
          <p:cNvPr id="3" name="Content Placeholder 2"/>
          <p:cNvSpPr>
            <a:spLocks noGrp="1"/>
          </p:cNvSpPr>
          <p:nvPr>
            <p:ph sz="half" idx="1"/>
          </p:nvPr>
        </p:nvSpPr>
        <p:spPr/>
        <p:txBody>
          <a:bodyPr/>
          <a:lstStyle/>
          <a:p>
            <a:r>
              <a:rPr lang="en-US" dirty="0"/>
              <a:t>Started in Italy during the 13</a:t>
            </a:r>
            <a:r>
              <a:rPr lang="en-US" baseline="30000" dirty="0"/>
              <a:t>th</a:t>
            </a:r>
            <a:r>
              <a:rPr lang="en-US" dirty="0"/>
              <a:t> century</a:t>
            </a:r>
          </a:p>
          <a:p>
            <a:pPr lvl="1"/>
            <a:r>
              <a:rPr lang="en-US" dirty="0"/>
              <a:t>Why Italy?</a:t>
            </a:r>
          </a:p>
          <a:p>
            <a:pPr lvl="2"/>
            <a:r>
              <a:rPr lang="en-US" dirty="0"/>
              <a:t>Urban Growth &amp; Wealth</a:t>
            </a:r>
          </a:p>
          <a:p>
            <a:pPr lvl="2"/>
            <a:r>
              <a:rPr lang="en-US" dirty="0"/>
              <a:t>Merchant Class Values</a:t>
            </a:r>
          </a:p>
          <a:p>
            <a:pPr lvl="2"/>
            <a:r>
              <a:rPr lang="en-US" dirty="0"/>
              <a:t>Classical Heritage</a:t>
            </a:r>
          </a:p>
          <a:p>
            <a:r>
              <a:rPr lang="en-US" dirty="0"/>
              <a:t>Main Idea: humanism</a:t>
            </a:r>
          </a:p>
          <a:p>
            <a:pPr lvl="1"/>
            <a:r>
              <a:rPr lang="en-US" dirty="0"/>
              <a:t>Study of human beings and human potential</a:t>
            </a:r>
          </a:p>
          <a:p>
            <a:pPr lvl="2"/>
            <a:r>
              <a:rPr lang="en-US" dirty="0"/>
              <a:t>Celebration of human life</a:t>
            </a:r>
          </a:p>
          <a:p>
            <a:pPr lvl="1"/>
            <a:r>
              <a:rPr lang="en-US" dirty="0"/>
              <a:t>Many different approaches to humanism</a:t>
            </a:r>
          </a:p>
        </p:txBody>
      </p:sp>
      <p:pic>
        <p:nvPicPr>
          <p:cNvPr id="5" name="Content Placeholder 4" descr="david.jpg"/>
          <p:cNvPicPr>
            <a:picLocks noGrp="1" noChangeAspect="1"/>
          </p:cNvPicPr>
          <p:nvPr>
            <p:ph sz="half" idx="2"/>
          </p:nvPr>
        </p:nvPicPr>
        <p:blipFill>
          <a:blip r:embed="rId2"/>
          <a:stretch>
            <a:fillRect/>
          </a:stretch>
        </p:blipFill>
        <p:spPr>
          <a:xfrm>
            <a:off x="5024718" y="1524000"/>
            <a:ext cx="1985682" cy="4800600"/>
          </a:xfrm>
        </p:spPr>
      </p:pic>
      <p:pic>
        <p:nvPicPr>
          <p:cNvPr id="7" name="Picture 6" descr="shakespeare.jpg"/>
          <p:cNvPicPr>
            <a:picLocks noChangeAspect="1"/>
          </p:cNvPicPr>
          <p:nvPr/>
        </p:nvPicPr>
        <p:blipFill>
          <a:blip r:embed="rId3"/>
          <a:stretch>
            <a:fillRect/>
          </a:stretch>
        </p:blipFill>
        <p:spPr>
          <a:xfrm>
            <a:off x="7162800" y="1981200"/>
            <a:ext cx="1676400" cy="2000687"/>
          </a:xfrm>
          <a:prstGeom prst="rect">
            <a:avLst/>
          </a:prstGeom>
        </p:spPr>
      </p:pic>
      <p:pic>
        <p:nvPicPr>
          <p:cNvPr id="8" name="Picture 7" descr="macbeth.jpg"/>
          <p:cNvPicPr>
            <a:picLocks noChangeAspect="1"/>
          </p:cNvPicPr>
          <p:nvPr/>
        </p:nvPicPr>
        <p:blipFill>
          <a:blip r:embed="rId4"/>
          <a:stretch>
            <a:fillRect/>
          </a:stretch>
        </p:blipFill>
        <p:spPr>
          <a:xfrm>
            <a:off x="7772400" y="3352800"/>
            <a:ext cx="1009399" cy="582936"/>
          </a:xfrm>
          <a:prstGeom prst="rect">
            <a:avLst/>
          </a:prstGeom>
        </p:spPr>
      </p:pic>
      <p:pic>
        <p:nvPicPr>
          <p:cNvPr id="9" name="Picture 8" descr="Vitruvian Man.jpg"/>
          <p:cNvPicPr>
            <a:picLocks noChangeAspect="1"/>
          </p:cNvPicPr>
          <p:nvPr/>
        </p:nvPicPr>
        <p:blipFill>
          <a:blip r:embed="rId5" cstate="print"/>
          <a:stretch>
            <a:fillRect/>
          </a:stretch>
        </p:blipFill>
        <p:spPr>
          <a:xfrm>
            <a:off x="7162800" y="228600"/>
            <a:ext cx="1676400" cy="1676400"/>
          </a:xfrm>
          <a:prstGeom prst="rect">
            <a:avLst/>
          </a:prstGeom>
        </p:spPr>
      </p:pic>
      <p:sp>
        <p:nvSpPr>
          <p:cNvPr id="10" name="Rectangle 9"/>
          <p:cNvSpPr/>
          <p:nvPr/>
        </p:nvSpPr>
        <p:spPr>
          <a:xfrm>
            <a:off x="3657600" y="6367046"/>
            <a:ext cx="5486400" cy="338554"/>
          </a:xfrm>
          <a:prstGeom prst="rect">
            <a:avLst/>
          </a:prstGeom>
        </p:spPr>
        <p:txBody>
          <a:bodyPr wrap="square">
            <a:spAutoFit/>
          </a:bodyPr>
          <a:lstStyle/>
          <a:p>
            <a:r>
              <a:rPr lang="en-US" sz="1600" dirty="0"/>
              <a:t>It is better to be feared than loved, if you cannot be both.</a:t>
            </a:r>
          </a:p>
        </p:txBody>
      </p:sp>
      <p:pic>
        <p:nvPicPr>
          <p:cNvPr id="11" name="Picture 10" descr="The Prince.jpg"/>
          <p:cNvPicPr>
            <a:picLocks noChangeAspect="1"/>
          </p:cNvPicPr>
          <p:nvPr/>
        </p:nvPicPr>
        <p:blipFill>
          <a:blip r:embed="rId6"/>
          <a:stretch>
            <a:fillRect/>
          </a:stretch>
        </p:blipFill>
        <p:spPr>
          <a:xfrm>
            <a:off x="7162800" y="4062413"/>
            <a:ext cx="1695011" cy="226218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5">
            <a:extLst>
              <a:ext uri="{FF2B5EF4-FFF2-40B4-BE49-F238E27FC236}">
                <a16:creationId xmlns:a16="http://schemas.microsoft.com/office/drawing/2014/main" id="{BD478852-478E-4602-BCEA-C744B1FED9A7}"/>
              </a:ext>
            </a:extLst>
          </p:cNvPr>
          <p:cNvSpPr>
            <a:spLocks noGrp="1"/>
          </p:cNvSpPr>
          <p:nvPr>
            <p:ph idx="1"/>
          </p:nvPr>
        </p:nvSpPr>
        <p:spPr/>
        <p:txBody>
          <a:bodyPr/>
          <a:lstStyle/>
          <a:p>
            <a:pPr marL="0" indent="0" algn="ctr" fontAlgn="auto">
              <a:spcAft>
                <a:spcPts val="0"/>
              </a:spcAft>
              <a:buFontTx/>
              <a:buNone/>
              <a:defRPr/>
            </a:pPr>
            <a:endParaRPr lang="en-US" dirty="0">
              <a:latin typeface="Times New Roman" charset="0"/>
              <a:ea typeface="+mn-ea"/>
            </a:endParaRPr>
          </a:p>
        </p:txBody>
      </p:sp>
      <p:sp>
        <p:nvSpPr>
          <p:cNvPr id="6146" name="Title 4">
            <a:extLst>
              <a:ext uri="{FF2B5EF4-FFF2-40B4-BE49-F238E27FC236}">
                <a16:creationId xmlns:a16="http://schemas.microsoft.com/office/drawing/2014/main" id="{48EE9A9C-BA74-40D4-8BE3-553889B51262}"/>
              </a:ext>
            </a:extLst>
          </p:cNvPr>
          <p:cNvSpPr>
            <a:spLocks noGrp="1"/>
          </p:cNvSpPr>
          <p:nvPr>
            <p:ph type="title"/>
          </p:nvPr>
        </p:nvSpPr>
        <p:spPr/>
        <p:txBody>
          <a:bodyPr/>
          <a:lstStyle/>
          <a:p>
            <a:pPr fontAlgn="auto">
              <a:spcAft>
                <a:spcPts val="0"/>
              </a:spcAft>
              <a:defRPr/>
            </a:pPr>
            <a:r>
              <a:rPr lang="en-US" dirty="0">
                <a:latin typeface="Times New Roman" charset="0"/>
                <a:ea typeface="+mj-ea"/>
              </a:rPr>
              <a:t>East vs. West Roman Empire </a:t>
            </a:r>
          </a:p>
        </p:txBody>
      </p:sp>
      <p:pic>
        <p:nvPicPr>
          <p:cNvPr id="1026" name="Picture 2" descr="Western &amp;amp; Eastern Roman Empire, 395 CE (Illustration) - World History  Encyclopedia">
            <a:extLst>
              <a:ext uri="{FF2B5EF4-FFF2-40B4-BE49-F238E27FC236}">
                <a16:creationId xmlns:a16="http://schemas.microsoft.com/office/drawing/2014/main" id="{CED31136-65EE-43D0-B38A-4533089385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11709"/>
            <a:ext cx="9144000" cy="5146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214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Fall of the Western Roman Empire (476)</a:t>
            </a:r>
          </a:p>
        </p:txBody>
      </p:sp>
      <p:pic>
        <p:nvPicPr>
          <p:cNvPr id="10" name="Content Placeholder 9" descr="Invasion of Roman Empire Map.png"/>
          <p:cNvPicPr>
            <a:picLocks noGrp="1" noChangeAspect="1"/>
          </p:cNvPicPr>
          <p:nvPr>
            <p:ph sz="half" idx="1"/>
          </p:nvPr>
        </p:nvPicPr>
        <p:blipFill>
          <a:blip r:embed="rId2"/>
          <a:stretch>
            <a:fillRect/>
          </a:stretch>
        </p:blipFill>
        <p:spPr>
          <a:xfrm>
            <a:off x="1223001" y="1676400"/>
            <a:ext cx="6701799" cy="4648200"/>
          </a:xfrm>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55214</TotalTime>
  <Words>2305</Words>
  <Application>Microsoft Office PowerPoint</Application>
  <PresentationFormat>On-screen Show (4:3)</PresentationFormat>
  <Paragraphs>303</Paragraphs>
  <Slides>74</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74</vt:i4>
      </vt:variant>
    </vt:vector>
  </HeadingPairs>
  <TitlesOfParts>
    <vt:vector size="83" baseType="lpstr">
      <vt:lpstr>Arial</vt:lpstr>
      <vt:lpstr>Calibri</vt:lpstr>
      <vt:lpstr>Georgia</vt:lpstr>
      <vt:lpstr>Noto Sans</vt:lpstr>
      <vt:lpstr>Tahoma</vt:lpstr>
      <vt:lpstr>Times New Roman</vt:lpstr>
      <vt:lpstr>Wingdings</vt:lpstr>
      <vt:lpstr>Wingdings 2</vt:lpstr>
      <vt:lpstr>Civic</vt:lpstr>
      <vt:lpstr>Europe in the Middle Ages</vt:lpstr>
      <vt:lpstr>“The Dark Ages”</vt:lpstr>
      <vt:lpstr>Why so Dark?</vt:lpstr>
      <vt:lpstr>PowerPoint Presentation</vt:lpstr>
      <vt:lpstr>“The Dark Ages”/ Middle Ages (600-1450)</vt:lpstr>
      <vt:lpstr>Elsewhere in the world…</vt:lpstr>
      <vt:lpstr>Middle Ages Periodization</vt:lpstr>
      <vt:lpstr>East vs. West Roman Empire </vt:lpstr>
      <vt:lpstr>Fall of the Western Roman Empire (476)</vt:lpstr>
      <vt:lpstr>Medieval Europe</vt:lpstr>
      <vt:lpstr>Quest for Political and Social Order</vt:lpstr>
      <vt:lpstr>Low Middle Ages- Mostly Decentralized</vt:lpstr>
      <vt:lpstr>European Feudalism</vt:lpstr>
      <vt:lpstr>European Feudalism</vt:lpstr>
      <vt:lpstr>Feudalism </vt:lpstr>
      <vt:lpstr>Knights and Castles</vt:lpstr>
      <vt:lpstr>Serfs and Manorialism</vt:lpstr>
      <vt:lpstr>Manorialism</vt:lpstr>
      <vt:lpstr>Rise of the Catholic Church and Papal Authority in the West (ROME)</vt:lpstr>
      <vt:lpstr>Charlemagne </vt:lpstr>
      <vt:lpstr>The Christian Church</vt:lpstr>
      <vt:lpstr>The Great Schism - 1054</vt:lpstr>
      <vt:lpstr>Byzantine Empire (Eastern Roman Empire)</vt:lpstr>
      <vt:lpstr>The Rule of Benedict (Monasticism)</vt:lpstr>
      <vt:lpstr>The Pope</vt:lpstr>
      <vt:lpstr>PowerPoint Presentation</vt:lpstr>
      <vt:lpstr>Ecclesiastical Appointments  (Investiture Controversy)  </vt:lpstr>
      <vt:lpstr>Ecclesiastical Appointments  (Investiture Controversy)  </vt:lpstr>
      <vt:lpstr>Holy Roman Empire</vt:lpstr>
      <vt:lpstr>Viking Expansion</vt:lpstr>
      <vt:lpstr>Vikings</vt:lpstr>
      <vt:lpstr>Europe in the High Middle Ages</vt:lpstr>
      <vt:lpstr>Rise of Regional States</vt:lpstr>
      <vt:lpstr>Afro-Eurasia in 800 CE</vt:lpstr>
      <vt:lpstr>Afro-Eurasia in 1400 CE</vt:lpstr>
      <vt:lpstr>The Crusades (1096- 1291) </vt:lpstr>
      <vt:lpstr>The Crusades (1096- 1291) </vt:lpstr>
      <vt:lpstr>Causes</vt:lpstr>
      <vt:lpstr>The Crusades (1096- 1291) </vt:lpstr>
      <vt:lpstr>The Crusades </vt:lpstr>
      <vt:lpstr>The Crusades (3rd)</vt:lpstr>
      <vt:lpstr>The Crusades (4th) (1202-1204)</vt:lpstr>
      <vt:lpstr>Venice (major trading center)</vt:lpstr>
      <vt:lpstr>The Crusades Effects</vt:lpstr>
      <vt:lpstr>Spanish Reconquista (Crusading Mentality?)</vt:lpstr>
      <vt:lpstr>Spanish Reconquista</vt:lpstr>
      <vt:lpstr>PowerPoint Presentation</vt:lpstr>
      <vt:lpstr>PowerPoint Presentation</vt:lpstr>
      <vt:lpstr>Rise of Monarchy in England</vt:lpstr>
      <vt:lpstr>European Economic Revival</vt:lpstr>
      <vt:lpstr>European Economic Revival</vt:lpstr>
      <vt:lpstr>Hanseatic League (Est. 1358)</vt:lpstr>
      <vt:lpstr>Hanseatic League</vt:lpstr>
      <vt:lpstr>Trade in the High Middle Ages</vt:lpstr>
      <vt:lpstr>Social Developments</vt:lpstr>
      <vt:lpstr>PowerPoint Presentation</vt:lpstr>
      <vt:lpstr>PowerPoint Presentation</vt:lpstr>
      <vt:lpstr>PowerPoint Presentation</vt:lpstr>
      <vt:lpstr>PowerPoint Presentation</vt:lpstr>
      <vt:lpstr>Christianity in the High Middle Ages</vt:lpstr>
      <vt:lpstr>Jewish People</vt:lpstr>
      <vt:lpstr>End of the Middle Ages</vt:lpstr>
      <vt:lpstr>The Little Ice Age (Started in 1300s)</vt:lpstr>
      <vt:lpstr>Hundred Years War (1337 to 1453)</vt:lpstr>
      <vt:lpstr>Hundred Years War (1337-1453)</vt:lpstr>
      <vt:lpstr>Joan of Arc</vt:lpstr>
      <vt:lpstr>PowerPoint Presentation</vt:lpstr>
      <vt:lpstr>Bubonic Plague</vt:lpstr>
      <vt:lpstr>Spread of Bubonic Plague</vt:lpstr>
      <vt:lpstr>Spread of Bubonic Plague</vt:lpstr>
      <vt:lpstr>PowerPoint Presentation</vt:lpstr>
      <vt:lpstr>The Black Death</vt:lpstr>
      <vt:lpstr>Impact of the Bubonic Plague</vt:lpstr>
      <vt:lpstr>Italian Renaissance</vt:lpstr>
    </vt:vector>
  </TitlesOfParts>
  <Company>Lewisville ISD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Europe in the Middle Ages</dc:title>
  <dc:creator>Jeremy Millhouse</dc:creator>
  <cp:lastModifiedBy>Adcox, Brittany B</cp:lastModifiedBy>
  <cp:revision>242</cp:revision>
  <dcterms:created xsi:type="dcterms:W3CDTF">2010-02-19T01:31:06Z</dcterms:created>
  <dcterms:modified xsi:type="dcterms:W3CDTF">2023-06-20T11:55:27Z</dcterms:modified>
</cp:coreProperties>
</file>